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theme/themeOverride1.xml" ContentType="application/vnd.openxmlformats-officedocument.themeOverr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3" r:id="rId2"/>
    <p:sldId id="257" r:id="rId3"/>
    <p:sldId id="258" r:id="rId4"/>
    <p:sldId id="290" r:id="rId5"/>
    <p:sldId id="261" r:id="rId6"/>
    <p:sldId id="282" r:id="rId7"/>
    <p:sldId id="262" r:id="rId8"/>
    <p:sldId id="260" r:id="rId9"/>
    <p:sldId id="259" r:id="rId10"/>
    <p:sldId id="289" r:id="rId11"/>
    <p:sldId id="287" r:id="rId12"/>
    <p:sldId id="288" r:id="rId13"/>
  </p:sldIdLst>
  <p:sldSz cx="12192000" cy="68580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9" d="100"/>
          <a:sy n="79" d="100"/>
        </p:scale>
        <p:origin x="77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5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6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-tmr\Desktop\&#1044;&#1086;&#1093;&#1086;&#1076;&#1080;\&#1044;&#1086;&#1093;&#1086;&#1076;&#1080;\2024%20&#1088;&#1110;&#1082;\&#1055;&#1088;&#1086;&#1077;&#1082;&#1090;%20&#1073;&#1102;&#1076;&#1078;&#1077;&#1090;&#1091;%202025\&#1075;&#1088;&#1072;&#1092;&#1110;&#1082;&#1080;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-tmr\Desktop\&#1044;&#1086;&#1093;&#1086;&#1076;&#1080;\&#1044;&#1086;&#1093;&#1086;&#1076;&#1080;\2024%20&#1088;&#1110;&#1082;\&#1055;&#1088;&#1086;&#1077;&#1082;&#1090;%20&#1073;&#1102;&#1076;&#1078;&#1077;&#1090;&#1091;%202025\&#1075;&#1088;&#1072;&#1092;&#1110;&#1082;&#1080;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-tmr\Desktop\&#1044;&#1086;&#1093;&#1086;&#1076;&#1080;\&#1044;&#1086;&#1093;&#1086;&#1076;&#1080;\2024%20&#1088;&#1110;&#1082;\&#1055;&#1088;&#1086;&#1077;&#1082;&#1090;%20&#1073;&#1102;&#1076;&#1078;&#1077;&#1090;&#1091;%202025\&#1075;&#1088;&#1072;&#1092;&#1110;&#1082;&#1080;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-tmr\Desktop\&#1044;&#1086;&#1093;&#1086;&#1076;&#1080;\&#1044;&#1086;&#1093;&#1086;&#1076;&#1080;\2024%20&#1088;&#1110;&#1082;\&#1055;&#1088;&#1086;&#1077;&#1082;&#1090;%20&#1073;&#1102;&#1076;&#1078;&#1077;&#1090;&#1091;%202025\&#1075;&#1088;&#1072;&#1092;&#1110;&#1082;&#1080;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package" Target="../embeddings/_____Microsoft_Excel2.xlsx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3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4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Надходження до</a:t>
            </a:r>
            <a:r>
              <a:rPr lang="ru-RU" sz="2000" b="1" baseline="0">
                <a:latin typeface="Times New Roman" panose="02020603050405020304" pitchFamily="18" charset="0"/>
                <a:cs typeface="Times New Roman" panose="02020603050405020304" pitchFamily="18" charset="0"/>
              </a:rPr>
              <a:t> бюджету Тростянецької МТГ без урахування трансфертів (тис.гривень)</a:t>
            </a:r>
            <a:endParaRPr lang="ru-RU" sz="20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view3D>
      <c:rotX val="15"/>
      <c:rotY val="2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4242281824146982"/>
          <c:y val="0.15540971961251607"/>
          <c:w val="0.83186884842519682"/>
          <c:h val="0.80494627506741401"/>
        </c:manualLayout>
      </c:layout>
      <c:bar3DChart>
        <c:barDir val="bar"/>
        <c:grouping val="clustered"/>
        <c:varyColors val="0"/>
        <c:ser>
          <c:idx val="0"/>
          <c:order val="0"/>
          <c:spPr>
            <a:solidFill>
              <a:srgbClr val="FFC00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dkEdge">
              <a:bevelT w="82550"/>
              <a:bevelB w="0" h="0"/>
            </a:sp3d>
          </c:spPr>
          <c:invertIfNegative val="0"/>
          <c:dPt>
            <c:idx val="0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dkEdge">
                <a:bevelT w="82550"/>
                <a:bevelB w="0" h="0"/>
              </a:sp3d>
            </c:spPr>
            <c:extLst>
              <c:ext xmlns:c16="http://schemas.microsoft.com/office/drawing/2014/chart" uri="{C3380CC4-5D6E-409C-BE32-E72D297353CC}">
                <c16:uniqueId val="{00000001-3380-403F-89ED-68125F90A42E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dkEdge">
                <a:bevelT w="82550"/>
                <a:bevelB w="0" h="0"/>
              </a:sp3d>
            </c:spPr>
            <c:extLst>
              <c:ext xmlns:c16="http://schemas.microsoft.com/office/drawing/2014/chart" uri="{C3380CC4-5D6E-409C-BE32-E72D297353CC}">
                <c16:uniqueId val="{00000002-3380-403F-89ED-68125F90A42E}"/>
              </c:ext>
            </c:extLst>
          </c:dPt>
          <c:dPt>
            <c:idx val="2"/>
            <c:invertIfNegative val="0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dkEdge">
                <a:bevelT w="82550"/>
                <a:bevelB w="0" h="0"/>
              </a:sp3d>
            </c:spPr>
            <c:extLst>
              <c:ext xmlns:c16="http://schemas.microsoft.com/office/drawing/2014/chart" uri="{C3380CC4-5D6E-409C-BE32-E72D297353CC}">
                <c16:uniqueId val="{00000003-3380-403F-89ED-68125F90A42E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dkEdge">
                <a:bevelT w="82550"/>
                <a:bevelB w="0" h="0"/>
              </a:sp3d>
            </c:spPr>
            <c:extLst>
              <c:ext xmlns:c16="http://schemas.microsoft.com/office/drawing/2014/chart" uri="{C3380CC4-5D6E-409C-BE32-E72D297353CC}">
                <c16:uniqueId val="{00000004-3380-403F-89ED-68125F90A42E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dkEdge">
                <a:bevelT w="82550"/>
                <a:bevelB w="0" h="0"/>
              </a:sp3d>
            </c:spPr>
            <c:extLst>
              <c:ext xmlns:c16="http://schemas.microsoft.com/office/drawing/2014/chart" uri="{C3380CC4-5D6E-409C-BE32-E72D297353CC}">
                <c16:uniqueId val="{00000005-3380-403F-89ED-68125F90A42E}"/>
              </c:ext>
            </c:extLst>
          </c:dPt>
          <c:dLbls>
            <c:dLbl>
              <c:idx val="0"/>
              <c:layout>
                <c:manualLayout>
                  <c:x val="-0.32500000000000001"/>
                  <c:y val="-7.480612255716914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separator>2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380-403F-89ED-68125F90A42E}"/>
                </c:ext>
              </c:extLst>
            </c:dLbl>
            <c:dLbl>
              <c:idx val="1"/>
              <c:layout>
                <c:manualLayout>
                  <c:x val="-0.32812500000000006"/>
                  <c:y val="-3.740306127858388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separator>2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3380-403F-89ED-68125F90A42E}"/>
                </c:ext>
              </c:extLst>
            </c:dLbl>
            <c:dLbl>
              <c:idx val="2"/>
              <c:layout>
                <c:manualLayout>
                  <c:x val="-0.36562499999999998"/>
                  <c:y val="-3.740306127858457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separator>2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380-403F-89ED-68125F90A42E}"/>
                </c:ext>
              </c:extLst>
            </c:dLbl>
            <c:dLbl>
              <c:idx val="3"/>
              <c:layout>
                <c:manualLayout>
                  <c:x val="-0.41666666666666674"/>
                  <c:y val="-3.740306127858457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separator>2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3380-403F-89ED-68125F90A42E}"/>
                </c:ext>
              </c:extLst>
            </c:dLbl>
            <c:dLbl>
              <c:idx val="4"/>
              <c:layout>
                <c:manualLayout>
                  <c:x val="-0.47083333333333327"/>
                  <c:y val="-9.350765319645973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separator>2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3380-403F-89ED-68125F90A42E}"/>
                </c:ext>
              </c:extLst>
            </c:dLbl>
            <c:numFmt formatCode="#,##0.0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eparator>2</c:separator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Аркуш1!$A$3:$A$7</c:f>
              <c:strCache>
                <c:ptCount val="5"/>
                <c:pt idx="0">
                  <c:v>2021 рік</c:v>
                </c:pt>
                <c:pt idx="1">
                  <c:v>2022 рік</c:v>
                </c:pt>
                <c:pt idx="2">
                  <c:v>2023 рік</c:v>
                </c:pt>
                <c:pt idx="3">
                  <c:v>2024 рік (очікувані)</c:v>
                </c:pt>
                <c:pt idx="4">
                  <c:v>2025 рік (проєкт)</c:v>
                </c:pt>
              </c:strCache>
            </c:strRef>
          </c:cat>
          <c:val>
            <c:numRef>
              <c:f>Аркуш1!$B$3:$B$7</c:f>
              <c:numCache>
                <c:formatCode>General</c:formatCode>
                <c:ptCount val="5"/>
                <c:pt idx="0">
                  <c:v>193528.7</c:v>
                </c:pt>
                <c:pt idx="1">
                  <c:v>196473.9</c:v>
                </c:pt>
                <c:pt idx="2">
                  <c:v>214404.3</c:v>
                </c:pt>
                <c:pt idx="3">
                  <c:v>233826.8</c:v>
                </c:pt>
                <c:pt idx="4">
                  <c:v>251953.3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380-403F-89ED-68125F90A42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169822576"/>
        <c:axId val="1208693488"/>
        <c:axId val="0"/>
      </c:bar3DChart>
      <c:catAx>
        <c:axId val="116982257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208693488"/>
        <c:crosses val="autoZero"/>
        <c:auto val="1"/>
        <c:lblAlgn val="ctr"/>
        <c:lblOffset val="100"/>
        <c:noMultiLvlLbl val="0"/>
      </c:catAx>
      <c:valAx>
        <c:axId val="120869348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1698225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видатки 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бюджету Тростянецької міської територіальної громади </a:t>
            </a:r>
            <a:endParaRPr lang="uk-UA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uk-UA" sz="1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2025 рік з урахуванням трансфертів ( 302 368,9 </a:t>
            </a:r>
            <a:r>
              <a:rPr lang="uk-UA" sz="14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тис.грн</a:t>
            </a:r>
            <a:r>
              <a:rPr lang="uk-UA" sz="1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загальний та спеціальний фонд</a:t>
            </a:r>
            <a:endParaRPr lang="uk-UA" sz="14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1304681273663239"/>
          <c:y val="4.6585738628190047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2440657808398951"/>
          <c:y val="0.28771411265899455"/>
          <c:w val="0.74820465421019999"/>
          <c:h val="0.55709172426153619"/>
        </c:manualLayout>
      </c:layout>
      <c:pie3DChart>
        <c:varyColors val="1"/>
        <c:ser>
          <c:idx val="0"/>
          <c:order val="0"/>
          <c:explosion val="12"/>
          <c:dPt>
            <c:idx val="0"/>
            <c:bubble3D val="0"/>
            <c:explosion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1-372C-4CAE-9C14-2847E3673B03}"/>
              </c:ext>
            </c:extLst>
          </c:dPt>
          <c:dPt>
            <c:idx val="1"/>
            <c:bubble3D val="0"/>
            <c:explosion val="0"/>
            <c:spPr>
              <a:solidFill>
                <a:schemeClr val="accent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3-372C-4CAE-9C14-2847E3673B03}"/>
              </c:ext>
            </c:extLst>
          </c:dPt>
          <c:dPt>
            <c:idx val="2"/>
            <c:bubble3D val="0"/>
            <c:explosion val="0"/>
            <c:spPr>
              <a:solidFill>
                <a:schemeClr val="accent3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5-372C-4CAE-9C14-2847E3673B03}"/>
              </c:ext>
            </c:extLst>
          </c:dPt>
          <c:dPt>
            <c:idx val="3"/>
            <c:bubble3D val="0"/>
            <c:explosion val="0"/>
            <c:spPr>
              <a:solidFill>
                <a:schemeClr val="accent4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7-372C-4CAE-9C14-2847E3673B03}"/>
              </c:ext>
            </c:extLst>
          </c:dPt>
          <c:dPt>
            <c:idx val="4"/>
            <c:bubble3D val="0"/>
            <c:explosion val="0"/>
            <c:spPr>
              <a:solidFill>
                <a:schemeClr val="accent5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9-372C-4CAE-9C14-2847E3673B03}"/>
              </c:ext>
            </c:extLst>
          </c:dPt>
          <c:dPt>
            <c:idx val="5"/>
            <c:bubble3D val="0"/>
            <c:explosion val="0"/>
            <c:spPr>
              <a:solidFill>
                <a:schemeClr val="accent6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B-372C-4CAE-9C14-2847E3673B03}"/>
              </c:ext>
            </c:extLst>
          </c:dPt>
          <c:dPt>
            <c:idx val="6"/>
            <c:bubble3D val="0"/>
            <c:explosion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D-372C-4CAE-9C14-2847E3673B03}"/>
              </c:ext>
            </c:extLst>
          </c:dPt>
          <c:dPt>
            <c:idx val="7"/>
            <c:bubble3D val="0"/>
            <c:explosion val="0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F-372C-4CAE-9C14-2847E3673B03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11-372C-4CAE-9C14-2847E3673B03}"/>
              </c:ext>
            </c:extLst>
          </c:dPt>
          <c:dPt>
            <c:idx val="9"/>
            <c:bubble3D val="0"/>
            <c:explosion val="0"/>
            <c:spPr>
              <a:solidFill>
                <a:schemeClr val="accent4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13-372C-4CAE-9C14-2847E3673B03}"/>
              </c:ext>
            </c:extLst>
          </c:dPt>
          <c:dPt>
            <c:idx val="10"/>
            <c:bubble3D val="0"/>
            <c:explosion val="0"/>
            <c:spPr>
              <a:solidFill>
                <a:schemeClr val="accent5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15-372C-4CAE-9C14-2847E3673B03}"/>
              </c:ext>
            </c:extLst>
          </c:dPt>
          <c:dPt>
            <c:idx val="11"/>
            <c:bubble3D val="0"/>
            <c:explosion val="0"/>
            <c:spPr>
              <a:solidFill>
                <a:schemeClr val="accent6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17-372C-4CAE-9C14-2847E3673B03}"/>
              </c:ext>
            </c:extLst>
          </c:dPt>
          <c:dLbls>
            <c:dLbl>
              <c:idx val="0"/>
              <c:layout>
                <c:manualLayout>
                  <c:x val="3.5294881716180948E-2"/>
                  <c:y val="0.11487797308897334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850" b="1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15764A83-7422-4A94-B340-6702238DF9F7}" type="CELLRANGE">
                      <a:rPr lang="en-US" sz="850" baseline="0">
                        <a:solidFill>
                          <a:schemeClr val="tx1"/>
                        </a:solidFill>
                      </a:rPr>
                      <a:pPr>
                        <a:defRPr sz="850">
                          <a:solidFill>
                            <a:schemeClr val="tx1"/>
                          </a:solidFill>
                        </a:defRPr>
                      </a:pPr>
                      <a:t>[ДИАПАЗОН ЯЧЕЕК]</a:t>
                    </a:fld>
                    <a:r>
                      <a:rPr lang="en-US" sz="850" baseline="0">
                        <a:solidFill>
                          <a:schemeClr val="tx1"/>
                        </a:solidFill>
                      </a:rPr>
                      <a:t>; </a:t>
                    </a:r>
                    <a:fld id="{AFE8BD36-AF01-4ABC-977B-16FEFC0A4B3D}" type="CATEGORYNAME">
                      <a:rPr lang="en-US" sz="850" baseline="0">
                        <a:solidFill>
                          <a:schemeClr val="tx1"/>
                        </a:solidFill>
                      </a:rPr>
                      <a:pPr>
                        <a:defRPr sz="850">
                          <a:solidFill>
                            <a:schemeClr val="tx1"/>
                          </a:solidFill>
                        </a:defRPr>
                      </a:pPr>
                      <a:t>[ИМЯ КАТЕГОРИИ]</a:t>
                    </a:fld>
                    <a:r>
                      <a:rPr lang="en-US" sz="850" baseline="0">
                        <a:solidFill>
                          <a:schemeClr val="tx1"/>
                        </a:solidFill>
                      </a:rPr>
                      <a:t>; </a:t>
                    </a:r>
                    <a:fld id="{AE9A8149-EE41-4C2B-968D-FE2D38802B91}" type="PERCENTAGE">
                      <a:rPr lang="en-US" sz="850" baseline="0">
                        <a:solidFill>
                          <a:schemeClr val="tx1"/>
                        </a:solidFill>
                      </a:rPr>
                      <a:pPr>
                        <a:defRPr sz="850">
                          <a:solidFill>
                            <a:schemeClr val="tx1"/>
                          </a:solidFill>
                        </a:defRPr>
                      </a:pPr>
                      <a:t>[ПРОЦЕНТ]</a:t>
                    </a:fld>
                    <a:endParaRPr lang="en-US" sz="850" baseline="0">
                      <a:solidFill>
                        <a:schemeClr val="tx1"/>
                      </a:solidFill>
                    </a:endParaRPr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ysClr val="windowText" lastClr="000000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85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9021578469110381"/>
                      <c:h val="4.9770266274149162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1-372C-4CAE-9C14-2847E3673B03}"/>
                </c:ext>
              </c:extLst>
            </c:dLbl>
            <c:dLbl>
              <c:idx val="1"/>
              <c:layout>
                <c:manualLayout>
                  <c:x val="0.27777777777777779"/>
                  <c:y val="1.538461538461529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850" b="1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584A0457-45CA-4898-A353-B1B243476303}" type="CELLRANGE">
                      <a:rPr lang="en-US" baseline="0">
                        <a:solidFill>
                          <a:schemeClr val="tx1"/>
                        </a:solidFill>
                      </a:rPr>
                      <a:pPr>
                        <a:defRPr sz="850">
                          <a:solidFill>
                            <a:schemeClr val="tx1"/>
                          </a:solidFill>
                        </a:defRPr>
                      </a:pPr>
                      <a:t>[ДИАПАЗОН ЯЧЕЕК]</a:t>
                    </a:fld>
                    <a:r>
                      <a:rPr lang="en-US" baseline="0">
                        <a:solidFill>
                          <a:schemeClr val="tx1"/>
                        </a:solidFill>
                      </a:rPr>
                      <a:t>; </a:t>
                    </a:r>
                    <a:fld id="{2F54BEEB-B500-4871-AF2A-F2D88D91911F}" type="CATEGORYNAME">
                      <a:rPr lang="en-US" baseline="0">
                        <a:solidFill>
                          <a:schemeClr val="tx1"/>
                        </a:solidFill>
                      </a:rPr>
                      <a:pPr>
                        <a:defRPr sz="850">
                          <a:solidFill>
                            <a:schemeClr val="tx1"/>
                          </a:solidFill>
                        </a:defRPr>
                      </a:pPr>
                      <a:t>[ИМЯ КАТЕГОРИИ]</a:t>
                    </a:fld>
                    <a:r>
                      <a:rPr lang="en-US" baseline="0">
                        <a:solidFill>
                          <a:schemeClr val="tx1"/>
                        </a:solidFill>
                      </a:rPr>
                      <a:t>; </a:t>
                    </a:r>
                    <a:fld id="{1A99965E-9382-4C5F-8AE9-DC101EF3F487}" type="PERCENTAGE">
                      <a:rPr lang="en-US" baseline="0">
                        <a:solidFill>
                          <a:schemeClr val="tx1"/>
                        </a:solidFill>
                      </a:rPr>
                      <a:pPr>
                        <a:defRPr sz="850">
                          <a:solidFill>
                            <a:schemeClr val="tx1"/>
                          </a:solidFill>
                        </a:defRPr>
                      </a:pPr>
                      <a:t>[ПРОЦЕНТ]</a:t>
                    </a:fld>
                    <a:endParaRPr lang="en-US" baseline="0">
                      <a:solidFill>
                        <a:schemeClr val="tx1"/>
                      </a:solidFill>
                    </a:endParaRPr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ysClr val="windowText" lastClr="000000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5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3-372C-4CAE-9C14-2847E3673B03}"/>
                </c:ext>
              </c:extLst>
            </c:dLbl>
            <c:dLbl>
              <c:idx val="2"/>
              <c:layout>
                <c:manualLayout>
                  <c:x val="0.17708333333333334"/>
                  <c:y val="0.12307692307692299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850" b="1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7758A30A-85C6-4E24-8BE3-0E289B01B3D7}" type="CELLRANGE">
                      <a:rPr lang="en-US" baseline="0">
                        <a:solidFill>
                          <a:schemeClr val="tx1"/>
                        </a:solidFill>
                      </a:rPr>
                      <a:pPr>
                        <a:defRPr sz="850">
                          <a:solidFill>
                            <a:schemeClr val="tx1"/>
                          </a:solidFill>
                        </a:defRPr>
                      </a:pPr>
                      <a:t>[ДИАПАЗОН ЯЧЕЕК]</a:t>
                    </a:fld>
                    <a:r>
                      <a:rPr lang="en-US" baseline="0">
                        <a:solidFill>
                          <a:schemeClr val="tx1"/>
                        </a:solidFill>
                      </a:rPr>
                      <a:t>; </a:t>
                    </a:r>
                    <a:fld id="{FFF88652-3B44-481F-97D0-0CC2E9E59A9D}" type="CATEGORYNAME">
                      <a:rPr lang="en-US" baseline="0">
                        <a:solidFill>
                          <a:schemeClr val="tx1"/>
                        </a:solidFill>
                      </a:rPr>
                      <a:pPr>
                        <a:defRPr sz="850">
                          <a:solidFill>
                            <a:schemeClr val="tx1"/>
                          </a:solidFill>
                        </a:defRPr>
                      </a:pPr>
                      <a:t>[ИМЯ КАТЕГОРИИ]</a:t>
                    </a:fld>
                    <a:r>
                      <a:rPr lang="en-US" baseline="0">
                        <a:solidFill>
                          <a:schemeClr val="tx1"/>
                        </a:solidFill>
                      </a:rPr>
                      <a:t>; </a:t>
                    </a:r>
                    <a:fld id="{62F9F3C8-9844-4061-9F5C-E7C89412E37F}" type="PERCENTAGE">
                      <a:rPr lang="en-US" baseline="0">
                        <a:solidFill>
                          <a:schemeClr val="tx1"/>
                        </a:solidFill>
                      </a:rPr>
                      <a:pPr>
                        <a:defRPr sz="850">
                          <a:solidFill>
                            <a:schemeClr val="tx1"/>
                          </a:solidFill>
                        </a:defRPr>
                      </a:pPr>
                      <a:t>[ПРОЦЕНТ]</a:t>
                    </a:fld>
                    <a:endParaRPr lang="en-US" baseline="0">
                      <a:solidFill>
                        <a:schemeClr val="tx1"/>
                      </a:solidFill>
                    </a:endParaRPr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ysClr val="windowText" lastClr="000000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85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5-372C-4CAE-9C14-2847E3673B03}"/>
                </c:ext>
              </c:extLst>
            </c:dLbl>
            <c:dLbl>
              <c:idx val="3"/>
              <c:layout>
                <c:manualLayout>
                  <c:x val="-5.9567065835520556E-3"/>
                  <c:y val="0.10168198160120641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850" b="1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5FF80EBF-6B52-4DA7-A9F7-C093B4F6D4B2}" type="CELLRANGE">
                      <a:rPr lang="en-US" baseline="0">
                        <a:solidFill>
                          <a:schemeClr val="tx1"/>
                        </a:solidFill>
                      </a:rPr>
                      <a:pPr>
                        <a:defRPr sz="850">
                          <a:solidFill>
                            <a:schemeClr val="tx1"/>
                          </a:solidFill>
                        </a:defRPr>
                      </a:pPr>
                      <a:t>[ДИАПАЗОН ЯЧЕЕК]</a:t>
                    </a:fld>
                    <a:r>
                      <a:rPr lang="en-US" baseline="0">
                        <a:solidFill>
                          <a:schemeClr val="tx1"/>
                        </a:solidFill>
                      </a:rPr>
                      <a:t>; </a:t>
                    </a:r>
                    <a:fld id="{89AE9385-2E8B-4D2D-A84E-D7995446210B}" type="CATEGORYNAME">
                      <a:rPr lang="en-US" baseline="0">
                        <a:solidFill>
                          <a:schemeClr val="tx1"/>
                        </a:solidFill>
                      </a:rPr>
                      <a:pPr>
                        <a:defRPr sz="850">
                          <a:solidFill>
                            <a:schemeClr val="tx1"/>
                          </a:solidFill>
                        </a:defRPr>
                      </a:pPr>
                      <a:t>[ИМЯ КАТЕГОРИИ]</a:t>
                    </a:fld>
                    <a:r>
                      <a:rPr lang="en-US" baseline="0">
                        <a:solidFill>
                          <a:schemeClr val="tx1"/>
                        </a:solidFill>
                      </a:rPr>
                      <a:t>; </a:t>
                    </a:r>
                    <a:fld id="{76C28BC8-25B0-4B2E-9D2F-0446871D8598}" type="PERCENTAGE">
                      <a:rPr lang="en-US" baseline="0">
                        <a:solidFill>
                          <a:schemeClr val="tx1"/>
                        </a:solidFill>
                      </a:rPr>
                      <a:pPr>
                        <a:defRPr sz="850">
                          <a:solidFill>
                            <a:schemeClr val="tx1"/>
                          </a:solidFill>
                        </a:defRPr>
                      </a:pPr>
                      <a:t>[ПРОЦЕНТ]</a:t>
                    </a:fld>
                    <a:endParaRPr lang="en-US" baseline="0">
                      <a:solidFill>
                        <a:schemeClr val="tx1"/>
                      </a:solidFill>
                    </a:endParaRPr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ysClr val="windowText" lastClr="000000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5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9510929633052926"/>
                      <c:h val="7.6165210307408998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7-372C-4CAE-9C14-2847E3673B03}"/>
                </c:ext>
              </c:extLst>
            </c:dLbl>
            <c:dLbl>
              <c:idx val="4"/>
              <c:layout>
                <c:manualLayout>
                  <c:x val="-8.808392885448299E-2"/>
                  <c:y val="0.14307414834829138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850" b="1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68E11EB5-33D1-49BC-B0BF-B5504E065D3C}" type="CELLRANGE">
                      <a:rPr lang="en-US" baseline="0">
                        <a:solidFill>
                          <a:schemeClr val="tx1"/>
                        </a:solidFill>
                      </a:rPr>
                      <a:pPr>
                        <a:defRPr sz="850">
                          <a:solidFill>
                            <a:schemeClr val="tx1"/>
                          </a:solidFill>
                        </a:defRPr>
                      </a:pPr>
                      <a:t>[ДИАПАЗОН ЯЧЕЕК]</a:t>
                    </a:fld>
                    <a:r>
                      <a:rPr lang="en-US" baseline="0">
                        <a:solidFill>
                          <a:schemeClr val="tx1"/>
                        </a:solidFill>
                      </a:rPr>
                      <a:t>; </a:t>
                    </a:r>
                    <a:fld id="{0E6521D0-DF42-47B7-BEF3-F2FA8F6EF6DC}" type="CATEGORYNAME">
                      <a:rPr lang="en-US" baseline="0">
                        <a:solidFill>
                          <a:schemeClr val="tx1"/>
                        </a:solidFill>
                      </a:rPr>
                      <a:pPr>
                        <a:defRPr sz="850">
                          <a:solidFill>
                            <a:schemeClr val="tx1"/>
                          </a:solidFill>
                        </a:defRPr>
                      </a:pPr>
                      <a:t>[ИМЯ КАТЕГОРИИ]</a:t>
                    </a:fld>
                    <a:r>
                      <a:rPr lang="en-US" baseline="0">
                        <a:solidFill>
                          <a:schemeClr val="tx1"/>
                        </a:solidFill>
                      </a:rPr>
                      <a:t>; </a:t>
                    </a:r>
                    <a:fld id="{AED1C6FA-D40A-4AA4-891D-52451EBACD8E}" type="PERCENTAGE">
                      <a:rPr lang="en-US" baseline="0">
                        <a:solidFill>
                          <a:schemeClr val="tx1"/>
                        </a:solidFill>
                      </a:rPr>
                      <a:pPr>
                        <a:defRPr sz="850">
                          <a:solidFill>
                            <a:schemeClr val="tx1"/>
                          </a:solidFill>
                        </a:defRPr>
                      </a:pPr>
                      <a:t>[ПРОЦЕНТ]</a:t>
                    </a:fld>
                    <a:endParaRPr lang="en-US" baseline="0">
                      <a:solidFill>
                        <a:schemeClr val="tx1"/>
                      </a:solidFill>
                    </a:endParaRPr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ysClr val="windowText" lastClr="000000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5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3923298006436044"/>
                      <c:h val="3.9692683720807725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9-372C-4CAE-9C14-2847E3673B03}"/>
                </c:ext>
              </c:extLst>
            </c:dLbl>
            <c:dLbl>
              <c:idx val="5"/>
              <c:layout>
                <c:manualLayout>
                  <c:x val="-0.11998213675492662"/>
                  <c:y val="8.3685147876922203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850" b="1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BA662D50-F7DB-462A-8B88-391523CAD45A}" type="CELLRANGE">
                      <a:rPr lang="en-US" baseline="0">
                        <a:solidFill>
                          <a:schemeClr val="tx1"/>
                        </a:solidFill>
                      </a:rPr>
                      <a:pPr>
                        <a:defRPr sz="850">
                          <a:solidFill>
                            <a:schemeClr val="tx1"/>
                          </a:solidFill>
                        </a:defRPr>
                      </a:pPr>
                      <a:t>[ДИАПАЗОН ЯЧЕЕК]</a:t>
                    </a:fld>
                    <a:r>
                      <a:rPr lang="en-US" baseline="0">
                        <a:solidFill>
                          <a:schemeClr val="tx1"/>
                        </a:solidFill>
                      </a:rPr>
                      <a:t>; </a:t>
                    </a:r>
                    <a:fld id="{975C9590-AAA6-4994-ADC4-401D6DA9FDF8}" type="CATEGORYNAME">
                      <a:rPr lang="en-US" baseline="0">
                        <a:solidFill>
                          <a:schemeClr val="tx1"/>
                        </a:solidFill>
                      </a:rPr>
                      <a:pPr>
                        <a:defRPr sz="850">
                          <a:solidFill>
                            <a:schemeClr val="tx1"/>
                          </a:solidFill>
                        </a:defRPr>
                      </a:pPr>
                      <a:t>[ИМЯ КАТЕГОРИИ]</a:t>
                    </a:fld>
                    <a:r>
                      <a:rPr lang="en-US" baseline="0">
                        <a:solidFill>
                          <a:schemeClr val="tx1"/>
                        </a:solidFill>
                      </a:rPr>
                      <a:t>; </a:t>
                    </a:r>
                    <a:fld id="{B7631F01-AB85-45EB-9383-7A9589F6386F}" type="PERCENTAGE">
                      <a:rPr lang="en-US" baseline="0">
                        <a:solidFill>
                          <a:schemeClr val="tx1"/>
                        </a:solidFill>
                      </a:rPr>
                      <a:pPr>
                        <a:defRPr sz="850">
                          <a:solidFill>
                            <a:schemeClr val="tx1"/>
                          </a:solidFill>
                        </a:defRPr>
                      </a:pPr>
                      <a:t>[ПРОЦЕНТ]</a:t>
                    </a:fld>
                    <a:endParaRPr lang="en-US" baseline="0">
                      <a:solidFill>
                        <a:schemeClr val="tx1"/>
                      </a:solidFill>
                    </a:endParaRPr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ysClr val="windowText" lastClr="000000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5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5568815616797896"/>
                      <c:h val="7.8729254996971518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B-372C-4CAE-9C14-2847E3673B03}"/>
                </c:ext>
              </c:extLst>
            </c:dLbl>
            <c:dLbl>
              <c:idx val="6"/>
              <c:layout>
                <c:manualLayout>
                  <c:x val="-8.9399625565317387E-2"/>
                  <c:y val="3.6434190345822678E-3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850" b="1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0FFD88FA-8099-4F98-9A74-425DCCC61F96}" type="CELLRANGE">
                      <a:rPr lang="en-US" baseline="0">
                        <a:solidFill>
                          <a:schemeClr val="tx1"/>
                        </a:solidFill>
                      </a:rPr>
                      <a:pPr>
                        <a:defRPr sz="850">
                          <a:solidFill>
                            <a:schemeClr val="tx1"/>
                          </a:solidFill>
                        </a:defRPr>
                      </a:pPr>
                      <a:t>[ДИАПАЗОН ЯЧЕЕК]</a:t>
                    </a:fld>
                    <a:r>
                      <a:rPr lang="en-US" baseline="0">
                        <a:solidFill>
                          <a:schemeClr val="tx1"/>
                        </a:solidFill>
                      </a:rPr>
                      <a:t>; </a:t>
                    </a:r>
                    <a:fld id="{4C86D595-7956-4A7F-AD6D-72FDBF1D5604}" type="CATEGORYNAME">
                      <a:rPr lang="en-US" baseline="0">
                        <a:solidFill>
                          <a:schemeClr val="tx1"/>
                        </a:solidFill>
                      </a:rPr>
                      <a:pPr>
                        <a:defRPr sz="850">
                          <a:solidFill>
                            <a:schemeClr val="tx1"/>
                          </a:solidFill>
                        </a:defRPr>
                      </a:pPr>
                      <a:t>[ИМЯ КАТЕГОРИИ]</a:t>
                    </a:fld>
                    <a:r>
                      <a:rPr lang="en-US" baseline="0">
                        <a:solidFill>
                          <a:schemeClr val="tx1"/>
                        </a:solidFill>
                      </a:rPr>
                      <a:t>; </a:t>
                    </a:r>
                    <a:fld id="{D5918E15-B4AA-468F-91DB-FEEBA40199C4}" type="PERCENTAGE">
                      <a:rPr lang="en-US" baseline="0">
                        <a:solidFill>
                          <a:schemeClr val="tx1"/>
                        </a:solidFill>
                      </a:rPr>
                      <a:pPr>
                        <a:defRPr sz="850">
                          <a:solidFill>
                            <a:schemeClr val="tx1"/>
                          </a:solidFill>
                        </a:defRPr>
                      </a:pPr>
                      <a:t>[ПРОЦЕНТ]</a:t>
                    </a:fld>
                    <a:endParaRPr lang="en-US" baseline="0">
                      <a:solidFill>
                        <a:schemeClr val="tx1"/>
                      </a:solidFill>
                    </a:endParaRPr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ysClr val="windowText" lastClr="000000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85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4380614219478158"/>
                      <c:h val="6.0292154091055525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D-372C-4CAE-9C14-2847E3673B03}"/>
                </c:ext>
              </c:extLst>
            </c:dLbl>
            <c:dLbl>
              <c:idx val="7"/>
              <c:layout>
                <c:manualLayout>
                  <c:x val="-0.252731794910458"/>
                  <c:y val="-9.621488974151339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850" b="1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858C4BD4-5A7F-4660-AB55-ED7FE0C716AE}" type="CELLRANGE">
                      <a:rPr lang="en-US" baseline="0">
                        <a:solidFill>
                          <a:schemeClr val="tx1"/>
                        </a:solidFill>
                      </a:rPr>
                      <a:pPr>
                        <a:defRPr sz="850">
                          <a:solidFill>
                            <a:schemeClr val="tx1"/>
                          </a:solidFill>
                        </a:defRPr>
                      </a:pPr>
                      <a:t>[ДИАПАЗОН ЯЧЕЕК]</a:t>
                    </a:fld>
                    <a:r>
                      <a:rPr lang="en-US" baseline="0">
                        <a:solidFill>
                          <a:schemeClr val="tx1"/>
                        </a:solidFill>
                      </a:rPr>
                      <a:t>; </a:t>
                    </a:r>
                    <a:fld id="{C20B1DF6-5A08-49FB-BF20-CAB08007EDBC}" type="CATEGORYNAME">
                      <a:rPr lang="en-US" baseline="0">
                        <a:solidFill>
                          <a:schemeClr val="tx1"/>
                        </a:solidFill>
                      </a:rPr>
                      <a:pPr>
                        <a:defRPr sz="850">
                          <a:solidFill>
                            <a:schemeClr val="tx1"/>
                          </a:solidFill>
                        </a:defRPr>
                      </a:pPr>
                      <a:t>[ИМЯ КАТЕГОРИИ]</a:t>
                    </a:fld>
                    <a:r>
                      <a:rPr lang="en-US" baseline="0">
                        <a:solidFill>
                          <a:schemeClr val="tx1"/>
                        </a:solidFill>
                      </a:rPr>
                      <a:t>; </a:t>
                    </a:r>
                    <a:fld id="{726F857C-3A0A-4A90-B1AA-72E69CAABE03}" type="PERCENTAGE">
                      <a:rPr lang="en-US" baseline="0">
                        <a:solidFill>
                          <a:schemeClr val="tx1"/>
                        </a:solidFill>
                      </a:rPr>
                      <a:pPr>
                        <a:defRPr sz="850">
                          <a:solidFill>
                            <a:schemeClr val="tx1"/>
                          </a:solidFill>
                        </a:defRPr>
                      </a:pPr>
                      <a:t>[ПРОЦЕНТ]</a:t>
                    </a:fld>
                    <a:endParaRPr lang="en-US" baseline="0">
                      <a:solidFill>
                        <a:schemeClr val="tx1"/>
                      </a:solidFill>
                    </a:endParaRPr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ysClr val="windowText" lastClr="000000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5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2854103062797415"/>
                      <c:h val="4.612563882114494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F-372C-4CAE-9C14-2847E3673B03}"/>
                </c:ext>
              </c:extLst>
            </c:dLbl>
            <c:dLbl>
              <c:idx val="8"/>
              <c:layout>
                <c:manualLayout>
                  <c:x val="-0.10901547926445257"/>
                  <c:y val="-4.8191275899820189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850" b="1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7E4F7F9E-77D0-4529-9232-BCAA8CCD2E17}" type="CELLRANGE">
                      <a:rPr lang="en-US" baseline="0">
                        <a:solidFill>
                          <a:schemeClr val="tx1"/>
                        </a:solidFill>
                      </a:rPr>
                      <a:pPr>
                        <a:defRPr sz="850">
                          <a:solidFill>
                            <a:schemeClr val="tx1"/>
                          </a:solidFill>
                        </a:defRPr>
                      </a:pPr>
                      <a:t>[ДИАПАЗОН ЯЧЕЕК]</a:t>
                    </a:fld>
                    <a:r>
                      <a:rPr lang="en-US" baseline="0">
                        <a:solidFill>
                          <a:schemeClr val="tx1"/>
                        </a:solidFill>
                      </a:rPr>
                      <a:t>; </a:t>
                    </a:r>
                    <a:fld id="{80C1F069-72BE-417A-BAB4-0898ABBAFA51}" type="CATEGORYNAME">
                      <a:rPr lang="en-US" baseline="0">
                        <a:solidFill>
                          <a:schemeClr val="tx1"/>
                        </a:solidFill>
                      </a:rPr>
                      <a:pPr>
                        <a:defRPr sz="850">
                          <a:solidFill>
                            <a:schemeClr val="tx1"/>
                          </a:solidFill>
                        </a:defRPr>
                      </a:pPr>
                      <a:t>[ИМЯ КАТЕГОРИИ]</a:t>
                    </a:fld>
                    <a:r>
                      <a:rPr lang="en-US" baseline="0">
                        <a:solidFill>
                          <a:schemeClr val="tx1"/>
                        </a:solidFill>
                      </a:rPr>
                      <a:t>; </a:t>
                    </a:r>
                    <a:fld id="{C3D33E82-1599-4469-842A-8D2D8C07039D}" type="PERCENTAGE">
                      <a:rPr lang="en-US" baseline="0">
                        <a:solidFill>
                          <a:schemeClr val="tx1"/>
                        </a:solidFill>
                      </a:rPr>
                      <a:pPr>
                        <a:defRPr sz="850">
                          <a:solidFill>
                            <a:schemeClr val="tx1"/>
                          </a:solidFill>
                        </a:defRPr>
                      </a:pPr>
                      <a:t>[ПРОЦЕНТ]</a:t>
                    </a:fld>
                    <a:endParaRPr lang="en-US" baseline="0">
                      <a:solidFill>
                        <a:schemeClr val="tx1"/>
                      </a:solidFill>
                    </a:endParaRPr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ysClr val="windowText" lastClr="000000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5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1-372C-4CAE-9C14-2847E3673B03}"/>
                </c:ext>
              </c:extLst>
            </c:dLbl>
            <c:dLbl>
              <c:idx val="9"/>
              <c:layout>
                <c:manualLayout>
                  <c:x val="-4.0826787472735007E-2"/>
                  <c:y val="-0.1172391715299357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850" b="1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88000F6E-E934-4D98-97C5-64DACC9D7E62}" type="CELLRANGE">
                      <a:rPr lang="en-US" baseline="0">
                        <a:solidFill>
                          <a:schemeClr val="tx1"/>
                        </a:solidFill>
                      </a:rPr>
                      <a:pPr>
                        <a:defRPr sz="850">
                          <a:solidFill>
                            <a:schemeClr val="tx1"/>
                          </a:solidFill>
                        </a:defRPr>
                      </a:pPr>
                      <a:t>[ДИАПАЗОН ЯЧЕЕК]</a:t>
                    </a:fld>
                    <a:r>
                      <a:rPr lang="en-US" baseline="0">
                        <a:solidFill>
                          <a:schemeClr val="tx1"/>
                        </a:solidFill>
                      </a:rPr>
                      <a:t>; </a:t>
                    </a:r>
                    <a:fld id="{7FE42EAE-6415-42FB-9434-26D660113DF0}" type="CATEGORYNAME">
                      <a:rPr lang="en-US" baseline="0">
                        <a:solidFill>
                          <a:schemeClr val="tx1"/>
                        </a:solidFill>
                      </a:rPr>
                      <a:pPr>
                        <a:defRPr sz="850">
                          <a:solidFill>
                            <a:schemeClr val="tx1"/>
                          </a:solidFill>
                        </a:defRPr>
                      </a:pPr>
                      <a:t>[ИМЯ КАТЕГОРИИ]</a:t>
                    </a:fld>
                    <a:r>
                      <a:rPr lang="en-US" baseline="0">
                        <a:solidFill>
                          <a:schemeClr val="tx1"/>
                        </a:solidFill>
                      </a:rPr>
                      <a:t>; </a:t>
                    </a:r>
                    <a:fld id="{80432509-B170-47FE-8BE9-4E261E04F297}" type="PERCENTAGE">
                      <a:rPr lang="en-US" baseline="0">
                        <a:solidFill>
                          <a:schemeClr val="tx1"/>
                        </a:solidFill>
                      </a:rPr>
                      <a:pPr>
                        <a:defRPr sz="850">
                          <a:solidFill>
                            <a:schemeClr val="tx1"/>
                          </a:solidFill>
                        </a:defRPr>
                      </a:pPr>
                      <a:t>[ПРОЦЕНТ]</a:t>
                    </a:fld>
                    <a:endParaRPr lang="en-US" baseline="0">
                      <a:solidFill>
                        <a:schemeClr val="tx1"/>
                      </a:solidFill>
                    </a:endParaRPr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ysClr val="windowText" lastClr="000000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5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0073865209642258"/>
                      <c:h val="7.6165210307408998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3-372C-4CAE-9C14-2847E3673B03}"/>
                </c:ext>
              </c:extLst>
            </c:dLbl>
            <c:dLbl>
              <c:idx val="10"/>
              <c:layout>
                <c:manualLayout>
                  <c:x val="0.14998433884858137"/>
                  <c:y val="-9.4123081848125525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850" b="1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919ECAC5-B7B0-42D2-960B-5EB8AA6ABE82}" type="CELLRANGE">
                      <a:rPr lang="en-US" baseline="0">
                        <a:solidFill>
                          <a:schemeClr val="tx1"/>
                        </a:solidFill>
                      </a:rPr>
                      <a:pPr>
                        <a:defRPr sz="850">
                          <a:solidFill>
                            <a:schemeClr val="tx1"/>
                          </a:solidFill>
                        </a:defRPr>
                      </a:pPr>
                      <a:t>[ДИАПАЗОН ЯЧЕЕК]</a:t>
                    </a:fld>
                    <a:r>
                      <a:rPr lang="en-US" baseline="0">
                        <a:solidFill>
                          <a:schemeClr val="tx1"/>
                        </a:solidFill>
                      </a:rPr>
                      <a:t>; </a:t>
                    </a:r>
                    <a:fld id="{7CC6D573-C70C-4C99-8340-74F388538B9A}" type="CATEGORYNAME">
                      <a:rPr lang="en-US" baseline="0">
                        <a:solidFill>
                          <a:schemeClr val="tx1"/>
                        </a:solidFill>
                      </a:rPr>
                      <a:pPr>
                        <a:defRPr sz="850">
                          <a:solidFill>
                            <a:schemeClr val="tx1"/>
                          </a:solidFill>
                        </a:defRPr>
                      </a:pPr>
                      <a:t>[ИМЯ КАТЕГОРИИ]</a:t>
                    </a:fld>
                    <a:r>
                      <a:rPr lang="en-US" baseline="0">
                        <a:solidFill>
                          <a:schemeClr val="tx1"/>
                        </a:solidFill>
                      </a:rPr>
                      <a:t>; </a:t>
                    </a:r>
                    <a:fld id="{BD5C2299-DA05-4D61-9445-8DDC81957DAC}" type="PERCENTAGE">
                      <a:rPr lang="en-US" baseline="0">
                        <a:solidFill>
                          <a:schemeClr val="tx1"/>
                        </a:solidFill>
                      </a:rPr>
                      <a:pPr>
                        <a:defRPr sz="850">
                          <a:solidFill>
                            <a:schemeClr val="tx1"/>
                          </a:solidFill>
                        </a:defRPr>
                      </a:pPr>
                      <a:t>[ПРОЦЕНТ]</a:t>
                    </a:fld>
                    <a:endParaRPr lang="en-US" baseline="0">
                      <a:solidFill>
                        <a:schemeClr val="tx1"/>
                      </a:solidFill>
                    </a:endParaRPr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ysClr val="windowText" lastClr="000000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5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5-372C-4CAE-9C14-2847E3673B03}"/>
                </c:ext>
              </c:extLst>
            </c:dLbl>
            <c:dLbl>
              <c:idx val="11"/>
              <c:layout>
                <c:manualLayout>
                  <c:x val="0.35670450859177605"/>
                  <c:y val="-2.2289260780856104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850" b="1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ru-RU" baseline="0">
                        <a:solidFill>
                          <a:schemeClr val="tx1"/>
                        </a:solidFill>
                      </a:rPr>
                      <a:t>7110,2;; поповнення статутного фонду </a:t>
                    </a:r>
                    <a:fld id="{5126F542-A189-4073-8D04-F6913DFBEEC5}" type="PERCENTAGE">
                      <a:rPr lang="ru-RU" baseline="0">
                        <a:solidFill>
                          <a:schemeClr val="tx1"/>
                        </a:solidFill>
                      </a:rPr>
                      <a:pPr>
                        <a:defRPr sz="850">
                          <a:solidFill>
                            <a:schemeClr val="tx1"/>
                          </a:solidFill>
                        </a:defRPr>
                      </a:pPr>
                      <a:t>[ПРОЦЕНТ]</a:t>
                    </a:fld>
                    <a:endParaRPr lang="ru-RU" baseline="0">
                      <a:solidFill>
                        <a:schemeClr val="tx1"/>
                      </a:solidFill>
                    </a:endParaRPr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ysClr val="windowText" lastClr="000000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85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6167863086199111"/>
                      <c:h val="4.4694517366277269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7-372C-4CAE-9C14-2847E3673B03}"/>
                </c:ext>
              </c:extLst>
            </c:dLbl>
            <c:spPr>
              <a:solidFill>
                <a:sysClr val="window" lastClr="FFFFFF"/>
              </a:solidFill>
              <a:ln>
                <a:solidFill>
                  <a:schemeClr val="tx1"/>
                </a:solidFill>
                <a:round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5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eparator>; </c:separator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showDataLabelsRange val="1"/>
              </c:ext>
            </c:extLst>
          </c:dLbls>
          <c:cat>
            <c:strRef>
              <c:f>Видатки!$A$1:$A$12</c:f>
              <c:strCache>
                <c:ptCount val="12"/>
                <c:pt idx="0">
                  <c:v>освіта </c:v>
                </c:pt>
                <c:pt idx="1">
                  <c:v>держуправління</c:v>
                </c:pt>
                <c:pt idx="2">
                  <c:v>Житлово-комунальне господарство</c:v>
                </c:pt>
                <c:pt idx="3">
                  <c:v>фізична культура та спорт</c:v>
                </c:pt>
                <c:pt idx="4">
                  <c:v>культура</c:v>
                </c:pt>
                <c:pt idx="5">
                  <c:v>охорона здоров"я</c:v>
                </c:pt>
                <c:pt idx="6">
                  <c:v>дорожнє господарство</c:v>
                </c:pt>
                <c:pt idx="7">
                  <c:v>соцзахист</c:v>
                </c:pt>
                <c:pt idx="8">
                  <c:v>інше</c:v>
                </c:pt>
                <c:pt idx="9">
                  <c:v>заходи та роботи з тероборони</c:v>
                </c:pt>
                <c:pt idx="10">
                  <c:v>Резервний фонд</c:v>
                </c:pt>
                <c:pt idx="11">
                  <c:v>поповнення статутних фондів</c:v>
                </c:pt>
              </c:strCache>
            </c:strRef>
          </c:cat>
          <c:val>
            <c:numRef>
              <c:f>Видатки!$B$1:$B$12</c:f>
              <c:numCache>
                <c:formatCode>#,##0.0</c:formatCode>
                <c:ptCount val="12"/>
                <c:pt idx="0">
                  <c:v>127036.9</c:v>
                </c:pt>
                <c:pt idx="1">
                  <c:v>47702.1</c:v>
                </c:pt>
                <c:pt idx="2">
                  <c:v>38143.300000000003</c:v>
                </c:pt>
                <c:pt idx="3">
                  <c:v>23855.599999999999</c:v>
                </c:pt>
                <c:pt idx="4">
                  <c:v>23011.1</c:v>
                </c:pt>
                <c:pt idx="5">
                  <c:v>13133</c:v>
                </c:pt>
                <c:pt idx="6">
                  <c:v>5020.8</c:v>
                </c:pt>
                <c:pt idx="7">
                  <c:v>11426.8</c:v>
                </c:pt>
                <c:pt idx="8">
                  <c:v>494.1</c:v>
                </c:pt>
                <c:pt idx="9">
                  <c:v>3435</c:v>
                </c:pt>
                <c:pt idx="10" formatCode="General">
                  <c:v>2000</c:v>
                </c:pt>
                <c:pt idx="11" formatCode="General">
                  <c:v>7110.2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Видатки!$B$1:$B$11</c15:f>
                <c15:dlblRangeCache>
                  <c:ptCount val="11"/>
                  <c:pt idx="0">
                    <c:v>127 036,9</c:v>
                  </c:pt>
                  <c:pt idx="1">
                    <c:v>47 702,1</c:v>
                  </c:pt>
                  <c:pt idx="2">
                    <c:v>38 143,3</c:v>
                  </c:pt>
                  <c:pt idx="3">
                    <c:v>23 855,6</c:v>
                  </c:pt>
                  <c:pt idx="4">
                    <c:v>23 011,1</c:v>
                  </c:pt>
                  <c:pt idx="5">
                    <c:v>13 133,0</c:v>
                  </c:pt>
                  <c:pt idx="6">
                    <c:v>5 020,8</c:v>
                  </c:pt>
                  <c:pt idx="7">
                    <c:v>11 426,8</c:v>
                  </c:pt>
                  <c:pt idx="8">
                    <c:v>494,1</c:v>
                  </c:pt>
                  <c:pt idx="9">
                    <c:v>3 435,0</c:v>
                  </c:pt>
                  <c:pt idx="10">
                    <c:v>2000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18-372C-4CAE-9C14-2847E3673B03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dirty="0"/>
              <a:t>СТРУКТУРА ВИДАТКІВ В РОЗРІЗІ КЛАСИФІКАЦІЇ ВИДАТКІВ </a:t>
            </a:r>
          </a:p>
          <a:p>
            <a:pPr>
              <a:defRPr/>
            </a:pPr>
            <a:r>
              <a:rPr lang="ru-RU" cap="none" dirty="0"/>
              <a:t>на 2025 </a:t>
            </a:r>
            <a:r>
              <a:rPr lang="ru-RU" cap="none" dirty="0" err="1"/>
              <a:t>рік</a:t>
            </a:r>
            <a:r>
              <a:rPr lang="ru-RU" cap="none" dirty="0"/>
              <a:t>  </a:t>
            </a:r>
            <a:r>
              <a:rPr lang="ru-RU" dirty="0"/>
              <a:t>(</a:t>
            </a:r>
            <a:r>
              <a:rPr lang="ru-RU" cap="none" dirty="0"/>
              <a:t>з </a:t>
            </a:r>
            <a:r>
              <a:rPr lang="ru-RU" cap="none" dirty="0" err="1"/>
              <a:t>урахуванням</a:t>
            </a:r>
            <a:r>
              <a:rPr lang="ru-RU" cap="none" dirty="0"/>
              <a:t> </a:t>
            </a:r>
            <a:r>
              <a:rPr lang="ru-RU" cap="none" dirty="0" err="1"/>
              <a:t>трансфертів</a:t>
            </a:r>
            <a:r>
              <a:rPr lang="ru-RU" cap="all" dirty="0"/>
              <a:t>)</a:t>
            </a:r>
            <a:r>
              <a:rPr lang="ru-RU" dirty="0"/>
              <a:t> 302 368,9 </a:t>
            </a:r>
            <a:r>
              <a:rPr lang="ru-RU" cap="none" dirty="0"/>
              <a:t>тис. </a:t>
            </a:r>
            <a:r>
              <a:rPr lang="ru-RU" cap="none" dirty="0" err="1"/>
              <a:t>гривень</a:t>
            </a:r>
            <a:endParaRPr lang="ru-RU" dirty="0"/>
          </a:p>
        </c:rich>
      </c:tx>
      <c:layout>
        <c:manualLayout>
          <c:xMode val="edge"/>
          <c:yMode val="edge"/>
          <c:x val="0.27515159798795041"/>
          <c:y val="1.1986001749781277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7.4646385841191792E-2"/>
          <c:y val="0.20696016003334258"/>
          <c:w val="0.85070722831761647"/>
          <c:h val="0.73900219293705893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1-3941-4C58-A171-E92C14C7542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3-3941-4C58-A171-E92C14C7542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5-3941-4C58-A171-E92C14C75425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7-3941-4C58-A171-E92C14C75425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9-3941-4C58-A171-E92C14C75425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B-3941-4C58-A171-E92C14C75425}"/>
              </c:ext>
            </c:extLst>
          </c:dPt>
          <c:dLbls>
            <c:dLbl>
              <c:idx val="0"/>
              <c:layout>
                <c:manualLayout>
                  <c:x val="-5.422839660965962E-2"/>
                  <c:y val="-0.32464103751736917"/>
                </c:manualLayout>
              </c:layout>
              <c:spPr>
                <a:solidFill>
                  <a:sysClr val="window" lastClr="FFFFFF"/>
                </a:solidFill>
                <a:ln w="9525" cap="flat" cmpd="sng" algn="ctr">
                  <a:solidFill>
                    <a:srgbClr val="5B9BD5"/>
                  </a:solidFill>
                  <a:prstDash val="solid"/>
                  <a:round/>
                  <a:headEnd type="none" w="med" len="med"/>
                  <a:tailEnd type="none" w="med" len="med"/>
                  <a:extLst>
                    <a:ext uri="{C807C97D-BFC1-408E-A445-0C87EB9F89A2}">
                      <ask:lineSketchStyleProps xmlns:ask="http://schemas.microsoft.com/office/drawing/2018/sketchyshapes" xmlns:c16r2="http://schemas.microsoft.com/office/drawing/2015/06/chart" xmlns:r="http://schemas.openxmlformats.org/officeDocument/2006/relationships" xmlns="" sd="0"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/>
                        </a:custGeom>
                        <ask:type/>
                      </ask:lineSketchStyleProps>
                    </a:ext>
                  </a:extLst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borderCallout1">
                      <a:avLst>
                        <a:gd name="adj1" fmla="val 104228"/>
                        <a:gd name="adj2" fmla="val 47370"/>
                        <a:gd name="adj3" fmla="val 279309"/>
                        <a:gd name="adj4" fmla="val 21228"/>
                      </a:avLst>
                    </a:prstGeom>
                    <a:noFill/>
                    <a:ln>
                      <a:noFill/>
                    </a:ln>
                  </c15:spPr>
                  <c15:layout/>
                </c:ext>
                <c:ext xmlns:c16="http://schemas.microsoft.com/office/drawing/2014/chart" uri="{C3380CC4-5D6E-409C-BE32-E72D297353CC}">
                  <c16:uniqueId val="{00000001-3941-4C58-A171-E92C14C75425}"/>
                </c:ext>
              </c:extLst>
            </c:dLbl>
            <c:dLbl>
              <c:idx val="1"/>
              <c:layout>
                <c:manualLayout>
                  <c:x val="0.17282838350401958"/>
                  <c:y val="2.6791586216724832E-2"/>
                </c:manualLayout>
              </c:layout>
              <c:spPr>
                <a:xfrm>
                  <a:off x="6859991" y="6255888"/>
                  <a:ext cx="1325160" cy="502367"/>
                </a:xfrm>
                <a:solidFill>
                  <a:sysClr val="window" lastClr="FFFFFF"/>
                </a:solidFill>
                <a:ln w="9525" cap="flat" cmpd="sng" algn="ctr">
                  <a:solidFill>
                    <a:srgbClr val="5B9BD5"/>
                  </a:solidFill>
                  <a:prstDash val="solid"/>
                  <a:round/>
                  <a:headEnd type="none" w="med" len="med"/>
                  <a:tailEnd type="none" w="med" len="med"/>
                  <a:extLst>
                    <a:ext uri="{C807C97D-BFC1-408E-A445-0C87EB9F89A2}">
                      <ask:lineSketchStyleProps xmlns:ask="http://schemas.microsoft.com/office/drawing/2018/sketchyshapes" xmlns:c16r2="http://schemas.microsoft.com/office/drawing/2015/06/chart" xmlns:r="http://schemas.openxmlformats.org/officeDocument/2006/relationships" xmlns="" sd="0"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/>
                        </a:custGeom>
                        <ask:type/>
                      </ask:lineSketchStyleProps>
                    </a:ext>
                  </a:extLst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borderCallout1">
                      <a:avLst>
                        <a:gd name="adj1" fmla="val 18750"/>
                        <a:gd name="adj2" fmla="val -8333"/>
                        <a:gd name="adj3" fmla="val 19381"/>
                        <a:gd name="adj4" fmla="val -6722"/>
                      </a:avLst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345227372854233"/>
                      <c:h val="6.6612188258609234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3941-4C58-A171-E92C14C75425}"/>
                </c:ext>
              </c:extLst>
            </c:dLbl>
            <c:dLbl>
              <c:idx val="2"/>
              <c:layout>
                <c:manualLayout>
                  <c:x val="-1.5459120593846624E-2"/>
                  <c:y val="-1.4263270837645876E-2"/>
                </c:manualLayout>
              </c:layout>
              <c:spPr>
                <a:xfrm>
                  <a:off x="6962605" y="5309444"/>
                  <a:ext cx="1705145" cy="476967"/>
                </a:xfrm>
                <a:solidFill>
                  <a:sysClr val="window" lastClr="FFFFFF"/>
                </a:solidFill>
                <a:ln w="9525" cap="flat" cmpd="sng" algn="ctr">
                  <a:solidFill>
                    <a:srgbClr val="5B9BD5"/>
                  </a:solidFill>
                  <a:prstDash val="solid"/>
                  <a:round/>
                  <a:headEnd type="none" w="med" len="med"/>
                  <a:tailEnd type="none" w="med" len="med"/>
                  <a:extLst>
                    <a:ext uri="{C807C97D-BFC1-408E-A445-0C87EB9F89A2}">
                      <ask:lineSketchStyleProps xmlns:ask="http://schemas.microsoft.com/office/drawing/2018/sketchyshapes" xmlns:c16r2="http://schemas.microsoft.com/office/drawing/2015/06/chart" xmlns:r="http://schemas.openxmlformats.org/officeDocument/2006/relationships" xmlns="" sd="0"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/>
                        </a:custGeom>
                        <ask:type/>
                      </ask:lineSketchStyleProps>
                    </a:ext>
                  </a:extLst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borderCallout1">
                      <a:avLst>
                        <a:gd name="adj1" fmla="val -202916"/>
                        <a:gd name="adj2" fmla="val 6191"/>
                        <a:gd name="adj3" fmla="val -205010"/>
                        <a:gd name="adj4" fmla="val 5527"/>
                      </a:avLst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4101852076464006"/>
                      <c:h val="0.10328074562620153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3941-4C58-A171-E92C14C75425}"/>
                </c:ext>
              </c:extLst>
            </c:dLbl>
            <c:dLbl>
              <c:idx val="3"/>
              <c:layout>
                <c:manualLayout>
                  <c:x val="-1.5804855917679616E-2"/>
                  <c:y val="-3.1047776080287245E-2"/>
                </c:manualLayout>
              </c:layout>
              <c:spPr>
                <a:solidFill>
                  <a:sysClr val="window" lastClr="FFFFFF"/>
                </a:solidFill>
                <a:ln w="9525" cap="flat" cmpd="sng" algn="ctr">
                  <a:solidFill>
                    <a:srgbClr val="5B9BD5"/>
                  </a:solidFill>
                  <a:prstDash val="solid"/>
                  <a:round/>
                  <a:headEnd type="none" w="med" len="med"/>
                  <a:tailEnd type="none" w="med" len="med"/>
                  <a:extLst>
                    <a:ext uri="{C807C97D-BFC1-408E-A445-0C87EB9F89A2}">
                      <ask:lineSketchStyleProps xmlns:ask="http://schemas.microsoft.com/office/drawing/2018/sketchyshapes" xmlns:c16r2="http://schemas.microsoft.com/office/drawing/2015/06/chart" xmlns:r="http://schemas.openxmlformats.org/officeDocument/2006/relationships" xmlns="" sd="0"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/>
                        </a:custGeom>
                        <ask:type/>
                      </ask:lineSketchStyleProps>
                    </a:ext>
                  </a:extLst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borderCallout1">
                      <a:avLst>
                        <a:gd name="adj1" fmla="val -416718"/>
                        <a:gd name="adj2" fmla="val 49709"/>
                        <a:gd name="adj3" fmla="val -421242"/>
                        <a:gd name="adj4" fmla="val 50049"/>
                      </a:avLst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7846449973033499"/>
                      <c:h val="3.4003117586416755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7-3941-4C58-A171-E92C14C75425}"/>
                </c:ext>
              </c:extLst>
            </c:dLbl>
            <c:dLbl>
              <c:idx val="4"/>
              <c:layout>
                <c:manualLayout>
                  <c:x val="-1.7411650039780392E-2"/>
                  <c:y val="-0.14051211743001973"/>
                </c:manualLayout>
              </c:layout>
              <c:spPr>
                <a:solidFill>
                  <a:sysClr val="window" lastClr="FFFFFF"/>
                </a:solidFill>
                <a:ln w="9525" cap="flat" cmpd="sng" algn="ctr">
                  <a:solidFill>
                    <a:srgbClr val="5B9BD5"/>
                  </a:solidFill>
                  <a:prstDash val="solid"/>
                  <a:round/>
                  <a:headEnd type="none" w="med" len="med"/>
                  <a:tailEnd type="none" w="med" len="med"/>
                  <a:extLst>
                    <a:ext uri="{C807C97D-BFC1-408E-A445-0C87EB9F89A2}">
                      <ask:lineSketchStyleProps xmlns:ask="http://schemas.microsoft.com/office/drawing/2018/sketchyshapes" xmlns:c16r2="http://schemas.microsoft.com/office/drawing/2015/06/chart" xmlns:r="http://schemas.openxmlformats.org/officeDocument/2006/relationships" xmlns="" sd="0"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/>
                        </a:custGeom>
                        <ask:type/>
                      </ask:lineSketchStyleProps>
                    </a:ext>
                  </a:extLst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borderCallout1">
                      <a:avLst>
                        <a:gd name="adj1" fmla="val -5745"/>
                        <a:gd name="adj2" fmla="val 49616"/>
                        <a:gd name="adj3" fmla="val -9639"/>
                        <a:gd name="adj4" fmla="val 50490"/>
                      </a:avLst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697522725025947"/>
                      <c:h val="8.135292761927633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9-3941-4C58-A171-E92C14C75425}"/>
                </c:ext>
              </c:extLst>
            </c:dLbl>
            <c:dLbl>
              <c:idx val="5"/>
              <c:layout>
                <c:manualLayout>
                  <c:x val="-5.4131239171339397E-3"/>
                  <c:y val="-3.1844509859936344E-2"/>
                </c:manualLayout>
              </c:layout>
              <c:tx>
                <c:rich>
                  <a:bodyPr rot="0" spcFirstLastPara="1" vertOverflow="clip" horzOverflow="clip" vert="horz" wrap="square" lIns="36576" tIns="18288" rIns="36576" bIns="18288" anchor="ctr" anchorCtr="1">
                    <a:spAutoFit/>
                  </a:bodyPr>
                  <a:lstStyle/>
                  <a:p>
                    <a:pPr>
                      <a:defRPr sz="1000" b="1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pPr>
                    <a:fld id="{E76AE758-68D3-4E11-8A23-15F461A3B39B}" type="CATEGORYNAME">
                      <a:rPr lang="ru-RU"/>
                      <a:pPr>
                        <a:defRPr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defRPr>
                      </a:pPr>
                      <a:t>[ИМЯ КАТЕГОРИИ]</a:t>
                    </a:fld>
                    <a:r>
                      <a:rPr lang="ru-RU" baseline="0" dirty="0"/>
                      <a:t>; </a:t>
                    </a:r>
                    <a:fld id="{BF74D1AA-7D35-4224-9F3A-034A98E72C63}" type="VALUE">
                      <a:rPr lang="ru-RU" baseline="0"/>
                      <a:pPr>
                        <a:defRPr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defRPr>
                      </a:pPr>
                      <a:t>[ЗНАЧЕНИЕ]</a:t>
                    </a:fld>
                    <a:r>
                      <a:rPr lang="ru-RU" baseline="0" dirty="0"/>
                      <a:t>; </a:t>
                    </a:r>
                    <a:fld id="{1AA73EEF-F656-411A-AEF7-3A134385330B}" type="PERCENTAGE">
                      <a:rPr lang="ru-RU" baseline="0" smtClean="0"/>
                      <a:pPr>
                        <a:defRPr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defRPr>
                      </a:pPr>
                      <a:t>[ПРОЦЕНТ]</a:t>
                    </a:fld>
                    <a:r>
                      <a:rPr lang="ru-RU" baseline="0" dirty="0" smtClean="0"/>
                      <a:t> (</a:t>
                    </a:r>
                    <a:r>
                      <a:rPr lang="ru-RU" baseline="0" dirty="0" err="1" smtClean="0"/>
                      <a:t>придбання</a:t>
                    </a:r>
                    <a:r>
                      <a:rPr lang="ru-RU" baseline="0" dirty="0" smtClean="0"/>
                      <a:t> </a:t>
                    </a:r>
                    <a:r>
                      <a:rPr lang="ru-RU" baseline="0" dirty="0" err="1" smtClean="0"/>
                      <a:t>предметів</a:t>
                    </a:r>
                    <a:r>
                      <a:rPr lang="ru-RU" baseline="0" dirty="0" smtClean="0"/>
                      <a:t> та </a:t>
                    </a:r>
                    <a:r>
                      <a:rPr lang="ru-RU" baseline="0" dirty="0" err="1" smtClean="0"/>
                      <a:t>матеріалів</a:t>
                    </a:r>
                    <a:r>
                      <a:rPr lang="ru-RU" baseline="0" dirty="0" smtClean="0"/>
                      <a:t>, оплата </a:t>
                    </a:r>
                    <a:r>
                      <a:rPr lang="ru-RU" baseline="0" dirty="0" err="1" smtClean="0"/>
                      <a:t>послуг</a:t>
                    </a:r>
                    <a:r>
                      <a:rPr lang="ru-RU" baseline="0" dirty="0" smtClean="0"/>
                      <a:t>, </a:t>
                    </a:r>
                    <a:r>
                      <a:rPr lang="ru-RU" baseline="0" dirty="0" err="1" smtClean="0"/>
                      <a:t>робіт</a:t>
                    </a:r>
                    <a:r>
                      <a:rPr lang="ru-RU" baseline="0" dirty="0" smtClean="0"/>
                      <a:t>, </a:t>
                    </a:r>
                    <a:r>
                      <a:rPr lang="ru-RU" baseline="0" dirty="0" err="1" smtClean="0"/>
                      <a:t>відрядження</a:t>
                    </a:r>
                    <a:r>
                      <a:rPr lang="ru-RU" baseline="0" dirty="0" smtClean="0"/>
                      <a:t>, та </a:t>
                    </a:r>
                    <a:r>
                      <a:rPr lang="ru-RU" baseline="0" dirty="0" err="1" smtClean="0"/>
                      <a:t>інш</a:t>
                    </a:r>
                    <a:r>
                      <a:rPr lang="ru-RU" baseline="0" dirty="0" smtClean="0"/>
                      <a:t>.)</a:t>
                    </a:r>
                  </a:p>
                </c:rich>
              </c:tx>
              <c:spPr>
                <a:solidFill>
                  <a:sysClr val="window" lastClr="FFFFFF"/>
                </a:solidFill>
                <a:ln w="9525" cap="flat" cmpd="sng" algn="ctr">
                  <a:solidFill>
                    <a:srgbClr val="5B9BD5"/>
                  </a:solidFill>
                  <a:prstDash val="solid"/>
                  <a:round/>
                  <a:headEnd type="none" w="med" len="med"/>
                  <a:tailEnd type="none" w="med" len="med"/>
                  <a:extLst>
                    <a:ext uri="{C807C97D-BFC1-408E-A445-0C87EB9F89A2}">
                      <ask:lineSketchStyleProps xmlns:ask="http://schemas.microsoft.com/office/drawing/2018/sketchyshapes" xmlns:c16r2="http://schemas.microsoft.com/office/drawing/2015/06/chart" xmlns:r="http://schemas.openxmlformats.org/officeDocument/2006/relationships" xmlns="" sd="0"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/>
                        </a:custGeom>
                        <ask:type/>
                      </ask:lineSketchStyleProps>
                    </a:ext>
                  </a:extLst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borderCallout1">
                      <a:avLst>
                        <a:gd name="adj1" fmla="val 363411"/>
                        <a:gd name="adj2" fmla="val 65688"/>
                        <a:gd name="adj3" fmla="val 354187"/>
                        <a:gd name="adj4" fmla="val 65948"/>
                      </a:avLst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1556489188576569"/>
                      <c:h val="0.13040126331943599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B-3941-4C58-A171-E92C14C75425}"/>
                </c:ext>
              </c:extLst>
            </c:dLbl>
            <c:spPr>
              <a:solidFill>
                <a:sysClr val="window" lastClr="FFFFFF"/>
              </a:solidFill>
              <a:ln>
                <a:solidFill>
                  <a:srgbClr val="5B9BD5"/>
                </a:solidFill>
              </a:ln>
              <a:effectLst/>
            </c:spPr>
            <c:txPr>
              <a:bodyPr rot="0" spcFirstLastPara="1" vertOverflow="clip" horzOverflow="clip" vert="horz" wrap="square" lIns="36576" tIns="18288" rIns="36576" bIns="18288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borderCallout1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вид.заг.фонд!$A$87:$A$92</c:f>
              <c:strCache>
                <c:ptCount val="6"/>
                <c:pt idx="0">
                  <c:v>Оплата праці з нарахуваннями</c:v>
                </c:pt>
                <c:pt idx="1">
                  <c:v>Продукти харчування</c:v>
                </c:pt>
                <c:pt idx="2">
                  <c:v>Оплата комунальних послуг і енергоносіїв</c:v>
                </c:pt>
                <c:pt idx="3">
                  <c:v>Соціальне забезпечення</c:v>
                </c:pt>
                <c:pt idx="4">
                  <c:v>Видатки бюджету розвитку</c:v>
                </c:pt>
                <c:pt idx="5">
                  <c:v>Інші видатки</c:v>
                </c:pt>
              </c:strCache>
            </c:strRef>
          </c:cat>
          <c:val>
            <c:numRef>
              <c:f>вид.заг.фонд!$B$87:$B$92</c:f>
              <c:numCache>
                <c:formatCode>General</c:formatCode>
                <c:ptCount val="6"/>
                <c:pt idx="0">
                  <c:v>168723.7</c:v>
                </c:pt>
                <c:pt idx="1">
                  <c:v>6290</c:v>
                </c:pt>
                <c:pt idx="2">
                  <c:v>22879.3</c:v>
                </c:pt>
                <c:pt idx="3">
                  <c:v>5293.1</c:v>
                </c:pt>
                <c:pt idx="4">
                  <c:v>16138.2</c:v>
                </c:pt>
                <c:pt idx="5">
                  <c:v>83044.7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3941-4C58-A171-E92C14C75425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000" b="1"/>
              <a:t>Надходження податку на доходи фізичних осіб (тис.гривень)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view3D>
      <c:rotX val="15"/>
      <c:rotY val="2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cene3d>
          <a:camera prst="orthographicFront"/>
          <a:lightRig rig="threePt" dir="t"/>
        </a:scene3d>
        <a:sp3d>
          <a:bevelB/>
        </a:sp3d>
      </c:spPr>
    </c:sideWall>
    <c:backWall>
      <c:thickness val="0"/>
      <c:spPr>
        <a:noFill/>
        <a:ln>
          <a:noFill/>
        </a:ln>
        <a:effectLst/>
        <a:scene3d>
          <a:camera prst="orthographicFront"/>
          <a:lightRig rig="threePt" dir="t"/>
        </a:scene3d>
        <a:sp3d>
          <a:bevelB/>
        </a:sp3d>
      </c:spPr>
    </c:backWall>
    <c:plotArea>
      <c:layout/>
      <c:bar3DChart>
        <c:barDir val="bar"/>
        <c:grouping val="clustered"/>
        <c:varyColors val="0"/>
        <c:ser>
          <c:idx val="0"/>
          <c:order val="0"/>
          <c:spPr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dkEdge">
              <a:bevelT w="165100" prst="coolSlant"/>
            </a:sp3d>
          </c:spPr>
          <c:invertIfNegative val="0"/>
          <c:dPt>
            <c:idx val="0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dkEdge">
                <a:bevelT w="165100" prst="coolSlant"/>
              </a:sp3d>
            </c:spPr>
            <c:extLst>
              <c:ext xmlns:c16="http://schemas.microsoft.com/office/drawing/2014/chart" uri="{C3380CC4-5D6E-409C-BE32-E72D297353CC}">
                <c16:uniqueId val="{00000001-73D7-4121-BDDC-C654352CA5BD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dkEdge">
                <a:bevelT w="165100" prst="coolSlant"/>
              </a:sp3d>
            </c:spPr>
            <c:extLst>
              <c:ext xmlns:c16="http://schemas.microsoft.com/office/drawing/2014/chart" uri="{C3380CC4-5D6E-409C-BE32-E72D297353CC}">
                <c16:uniqueId val="{00000002-73D7-4121-BDDC-C654352CA5BD}"/>
              </c:ext>
            </c:extLst>
          </c:dPt>
          <c:dPt>
            <c:idx val="2"/>
            <c:invertIfNegative val="0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dkEdge">
                <a:bevelT w="165100" prst="coolSlant"/>
              </a:sp3d>
            </c:spPr>
            <c:extLst>
              <c:ext xmlns:c16="http://schemas.microsoft.com/office/drawing/2014/chart" uri="{C3380CC4-5D6E-409C-BE32-E72D297353CC}">
                <c16:uniqueId val="{00000003-73D7-4121-BDDC-C654352CA5BD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dkEdge">
                <a:bevelT w="165100" prst="coolSlant"/>
              </a:sp3d>
            </c:spPr>
            <c:extLst>
              <c:ext xmlns:c16="http://schemas.microsoft.com/office/drawing/2014/chart" uri="{C3380CC4-5D6E-409C-BE32-E72D297353CC}">
                <c16:uniqueId val="{00000004-73D7-4121-BDDC-C654352CA5BD}"/>
              </c:ext>
            </c:extLst>
          </c:dPt>
          <c:dLbls>
            <c:dLbl>
              <c:idx val="0"/>
              <c:layout>
                <c:manualLayout>
                  <c:x val="-0.51875000000000004"/>
                  <c:y val="-3.703703703703703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3D7-4121-BDDC-C654352CA5BD}"/>
                </c:ext>
              </c:extLst>
            </c:dLbl>
            <c:dLbl>
              <c:idx val="1"/>
              <c:layout>
                <c:manualLayout>
                  <c:x val="-0.34062499999999996"/>
                  <c:y val="7.2907553222513848E-8"/>
                </c:manualLayout>
              </c:layout>
              <c:tx>
                <c:rich>
                  <a:bodyPr/>
                  <a:lstStyle/>
                  <a:p>
                    <a:fld id="{7C2244A0-1B44-44DD-B5A8-9089DFF2AFD0}" type="VALUE">
                      <a:rPr lang="ru-RU" smtClean="0"/>
                      <a:pPr/>
                      <a:t>[ЗНАЧЕНИЕ]</a:t>
                    </a:fld>
                    <a:r>
                      <a:rPr lang="ru-RU" dirty="0"/>
                      <a:t> (в </a:t>
                    </a:r>
                    <a:r>
                      <a:rPr lang="ru-RU" dirty="0" err="1"/>
                      <a:t>т.ч</a:t>
                    </a:r>
                    <a:r>
                      <a:rPr lang="ru-RU" dirty="0"/>
                      <a:t>. +4% </a:t>
                    </a:r>
                    <a:r>
                      <a:rPr lang="ru-RU" dirty="0" err="1"/>
                      <a:t>надходжень</a:t>
                    </a:r>
                    <a:r>
                      <a:rPr lang="ru-RU" dirty="0"/>
                      <a:t> = 5,4 млн. грн.)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4062500000000001"/>
                      <c:h val="3.5370370370370365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73D7-4121-BDDC-C654352CA5BD}"/>
                </c:ext>
              </c:extLst>
            </c:dLbl>
            <c:dLbl>
              <c:idx val="2"/>
              <c:layout>
                <c:manualLayout>
                  <c:x val="-0.34791666666666665"/>
                  <c:y val="-1.851851851851919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3D7-4121-BDDC-C654352CA5BD}"/>
                </c:ext>
              </c:extLst>
            </c:dLbl>
            <c:dLbl>
              <c:idx val="3"/>
              <c:layout>
                <c:manualLayout>
                  <c:x val="-0.28958333333333341"/>
                  <c:y val="-3.703703703703703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73D7-4121-BDDC-C654352CA5BD}"/>
                </c:ext>
              </c:extLst>
            </c:dLbl>
            <c:dLbl>
              <c:idx val="4"/>
              <c:layout>
                <c:manualLayout>
                  <c:x val="-0.2177083333333334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73D7-4121-BDDC-C654352CA5BD}"/>
                </c:ext>
              </c:extLst>
            </c:dLbl>
            <c:numFmt formatCode="#,##0.0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Аркуш1!$A$12:$A$16</c:f>
              <c:strCache>
                <c:ptCount val="5"/>
                <c:pt idx="0">
                  <c:v>2021 рік (60%)</c:v>
                </c:pt>
                <c:pt idx="1">
                  <c:v>2022 рік</c:v>
                </c:pt>
                <c:pt idx="2">
                  <c:v>2023 рік</c:v>
                </c:pt>
                <c:pt idx="3">
                  <c:v>2024 рік (очікувані)</c:v>
                </c:pt>
                <c:pt idx="4">
                  <c:v>2025 рік (проєкт)</c:v>
                </c:pt>
              </c:strCache>
            </c:strRef>
          </c:cat>
          <c:val>
            <c:numRef>
              <c:f>Аркуш1!$B$12:$B$16</c:f>
              <c:numCache>
                <c:formatCode>General</c:formatCode>
                <c:ptCount val="5"/>
                <c:pt idx="0">
                  <c:v>117556.5</c:v>
                </c:pt>
                <c:pt idx="1">
                  <c:v>134942.1</c:v>
                </c:pt>
                <c:pt idx="2">
                  <c:v>138775.20000000001</c:v>
                </c:pt>
                <c:pt idx="3">
                  <c:v>142548.1</c:v>
                </c:pt>
                <c:pt idx="4">
                  <c:v>152559.4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3D7-4121-BDDC-C654352CA5B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104357296"/>
        <c:axId val="1208730928"/>
        <c:axId val="0"/>
      </c:bar3DChart>
      <c:catAx>
        <c:axId val="110435729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208730928"/>
        <c:crosses val="autoZero"/>
        <c:auto val="1"/>
        <c:lblAlgn val="ctr"/>
        <c:lblOffset val="100"/>
        <c:noMultiLvlLbl val="0"/>
      </c:catAx>
      <c:valAx>
        <c:axId val="120873092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1043572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4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Надходження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ПДФО по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основних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платниках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(тис.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гривень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Аркуш1!$A$61</c:f>
              <c:strCache>
                <c:ptCount val="1"/>
                <c:pt idx="0">
                  <c:v>2021 рік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Аркуш1!$B$60:$E$60</c:f>
              <c:strCache>
                <c:ptCount val="4"/>
                <c:pt idx="0">
                  <c:v>ПрАТ "Монделіс Україна"</c:v>
                </c:pt>
                <c:pt idx="1">
                  <c:v>АТ "Укрзалізниця"</c:v>
                </c:pt>
                <c:pt idx="2">
                  <c:v>ТОВ "Якобз"</c:v>
                </c:pt>
                <c:pt idx="3">
                  <c:v>Тростянецький ДЛГ</c:v>
                </c:pt>
              </c:strCache>
            </c:strRef>
          </c:cat>
          <c:val>
            <c:numRef>
              <c:f>Аркуш1!$B$61:$E$61</c:f>
              <c:numCache>
                <c:formatCode>General</c:formatCode>
                <c:ptCount val="4"/>
                <c:pt idx="0" formatCode="0.0">
                  <c:v>21679</c:v>
                </c:pt>
                <c:pt idx="1">
                  <c:v>16214.4</c:v>
                </c:pt>
                <c:pt idx="2">
                  <c:v>7235.8</c:v>
                </c:pt>
                <c:pt idx="3">
                  <c:v>7049.1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692-4824-9D44-F37342D6915C}"/>
            </c:ext>
          </c:extLst>
        </c:ser>
        <c:ser>
          <c:idx val="1"/>
          <c:order val="1"/>
          <c:tx>
            <c:strRef>
              <c:f>Аркуш1!$A$62</c:f>
              <c:strCache>
                <c:ptCount val="1"/>
                <c:pt idx="0">
                  <c:v>2022 рік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Аркуш1!$B$60:$E$60</c:f>
              <c:strCache>
                <c:ptCount val="4"/>
                <c:pt idx="0">
                  <c:v>ПрАТ "Монделіс Україна"</c:v>
                </c:pt>
                <c:pt idx="1">
                  <c:v>АТ "Укрзалізниця"</c:v>
                </c:pt>
                <c:pt idx="2">
                  <c:v>ТОВ "Якобз"</c:v>
                </c:pt>
                <c:pt idx="3">
                  <c:v>Тростянецький ДЛГ</c:v>
                </c:pt>
              </c:strCache>
            </c:strRef>
          </c:cat>
          <c:val>
            <c:numRef>
              <c:f>Аркуш1!$B$62:$E$62</c:f>
              <c:numCache>
                <c:formatCode>General</c:formatCode>
                <c:ptCount val="4"/>
                <c:pt idx="0">
                  <c:v>26022.3</c:v>
                </c:pt>
                <c:pt idx="1">
                  <c:v>15492.5</c:v>
                </c:pt>
                <c:pt idx="2">
                  <c:v>11821.2</c:v>
                </c:pt>
                <c:pt idx="3">
                  <c:v>7393.9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692-4824-9D44-F37342D6915C}"/>
            </c:ext>
          </c:extLst>
        </c:ser>
        <c:ser>
          <c:idx val="2"/>
          <c:order val="2"/>
          <c:tx>
            <c:strRef>
              <c:f>Аркуш1!$A$63</c:f>
              <c:strCache>
                <c:ptCount val="1"/>
                <c:pt idx="0">
                  <c:v>2023 рік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Аркуш1!$B$60:$E$60</c:f>
              <c:strCache>
                <c:ptCount val="4"/>
                <c:pt idx="0">
                  <c:v>ПрАТ "Монделіс Україна"</c:v>
                </c:pt>
                <c:pt idx="1">
                  <c:v>АТ "Укрзалізниця"</c:v>
                </c:pt>
                <c:pt idx="2">
                  <c:v>ТОВ "Якобз"</c:v>
                </c:pt>
                <c:pt idx="3">
                  <c:v>Тростянецький ДЛГ</c:v>
                </c:pt>
              </c:strCache>
            </c:strRef>
          </c:cat>
          <c:val>
            <c:numRef>
              <c:f>Аркуш1!$B$63:$E$63</c:f>
              <c:numCache>
                <c:formatCode>General</c:formatCode>
                <c:ptCount val="4"/>
                <c:pt idx="0">
                  <c:v>24519.1</c:v>
                </c:pt>
                <c:pt idx="1">
                  <c:v>19256.2</c:v>
                </c:pt>
                <c:pt idx="2">
                  <c:v>8204.2999999999993</c:v>
                </c:pt>
                <c:pt idx="3">
                  <c:v>6058.9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692-4824-9D44-F37342D6915C}"/>
            </c:ext>
          </c:extLst>
        </c:ser>
        <c:ser>
          <c:idx val="3"/>
          <c:order val="3"/>
          <c:tx>
            <c:strRef>
              <c:f>Аркуш1!$A$64</c:f>
              <c:strCache>
                <c:ptCount val="1"/>
                <c:pt idx="0">
                  <c:v>2024 рік (очікувані)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Аркуш1!$B$60:$E$60</c:f>
              <c:strCache>
                <c:ptCount val="4"/>
                <c:pt idx="0">
                  <c:v>ПрАТ "Монделіс Україна"</c:v>
                </c:pt>
                <c:pt idx="1">
                  <c:v>АТ "Укрзалізниця"</c:v>
                </c:pt>
                <c:pt idx="2">
                  <c:v>ТОВ "Якобз"</c:v>
                </c:pt>
                <c:pt idx="3">
                  <c:v>Тростянецький ДЛГ</c:v>
                </c:pt>
              </c:strCache>
            </c:strRef>
          </c:cat>
          <c:val>
            <c:numRef>
              <c:f>Аркуш1!$B$64:$E$64</c:f>
              <c:numCache>
                <c:formatCode>General</c:formatCode>
                <c:ptCount val="4"/>
                <c:pt idx="0">
                  <c:v>26486.7</c:v>
                </c:pt>
                <c:pt idx="1">
                  <c:v>19553.900000000001</c:v>
                </c:pt>
                <c:pt idx="2">
                  <c:v>9196.6</c:v>
                </c:pt>
                <c:pt idx="3">
                  <c:v>6768.1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692-4824-9D44-F37342D6915C}"/>
            </c:ext>
          </c:extLst>
        </c:ser>
        <c:ser>
          <c:idx val="4"/>
          <c:order val="4"/>
          <c:tx>
            <c:strRef>
              <c:f>Аркуш1!$A$65</c:f>
              <c:strCache>
                <c:ptCount val="1"/>
                <c:pt idx="0">
                  <c:v>2025 рік (проєкт)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Аркуш1!$B$60:$E$60</c:f>
              <c:strCache>
                <c:ptCount val="4"/>
                <c:pt idx="0">
                  <c:v>ПрАТ "Монделіс Україна"</c:v>
                </c:pt>
                <c:pt idx="1">
                  <c:v>АТ "Укрзалізниця"</c:v>
                </c:pt>
                <c:pt idx="2">
                  <c:v>ТОВ "Якобз"</c:v>
                </c:pt>
                <c:pt idx="3">
                  <c:v>Тростянецький ДЛГ</c:v>
                </c:pt>
              </c:strCache>
            </c:strRef>
          </c:cat>
          <c:val>
            <c:numRef>
              <c:f>Аркуш1!$B$65:$E$65</c:f>
              <c:numCache>
                <c:formatCode>General</c:formatCode>
                <c:ptCount val="4"/>
                <c:pt idx="0">
                  <c:v>28612.2</c:v>
                </c:pt>
                <c:pt idx="1">
                  <c:v>20442.3</c:v>
                </c:pt>
                <c:pt idx="2">
                  <c:v>10300.9</c:v>
                </c:pt>
                <c:pt idx="3">
                  <c:v>7614.1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692-4824-9D44-F37342D6915C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356125664"/>
        <c:axId val="563023600"/>
      </c:barChart>
      <c:catAx>
        <c:axId val="3561256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563023600"/>
        <c:crosses val="autoZero"/>
        <c:auto val="1"/>
        <c:lblAlgn val="ctr"/>
        <c:lblOffset val="100"/>
        <c:noMultiLvlLbl val="0"/>
      </c:catAx>
      <c:valAx>
        <c:axId val="5630236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561256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400" b="1"/>
              <a:t>Надходження плати за землю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bar"/>
        <c:grouping val="clustered"/>
        <c:varyColors val="0"/>
        <c:ser>
          <c:idx val="0"/>
          <c:order val="0"/>
          <c:spPr>
            <a:solidFill>
              <a:srgbClr val="92D05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matte">
              <a:bevelT/>
            </a:sp3d>
          </c:spPr>
          <c:invertIfNegative val="0"/>
          <c:dPt>
            <c:idx val="0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>
                <a:bevelT/>
              </a:sp3d>
            </c:spPr>
            <c:extLst>
              <c:ext xmlns:c16="http://schemas.microsoft.com/office/drawing/2014/chart" uri="{C3380CC4-5D6E-409C-BE32-E72D297353CC}">
                <c16:uniqueId val="{00000005-FD2B-4C22-8633-F765227A5759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>
                <a:bevelT/>
              </a:sp3d>
            </c:spPr>
            <c:extLst>
              <c:ext xmlns:c16="http://schemas.microsoft.com/office/drawing/2014/chart" uri="{C3380CC4-5D6E-409C-BE32-E72D297353CC}">
                <c16:uniqueId val="{00000004-FD2B-4C22-8633-F765227A5759}"/>
              </c:ext>
            </c:extLst>
          </c:dPt>
          <c:dPt>
            <c:idx val="2"/>
            <c:invertIfNegative val="0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>
                <a:bevelT/>
              </a:sp3d>
            </c:spPr>
            <c:extLst>
              <c:ext xmlns:c16="http://schemas.microsoft.com/office/drawing/2014/chart" uri="{C3380CC4-5D6E-409C-BE32-E72D297353CC}">
                <c16:uniqueId val="{00000003-FD2B-4C22-8633-F765227A5759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>
                <a:bevelT/>
              </a:sp3d>
            </c:spPr>
            <c:extLst>
              <c:ext xmlns:c16="http://schemas.microsoft.com/office/drawing/2014/chart" uri="{C3380CC4-5D6E-409C-BE32-E72D297353CC}">
                <c16:uniqueId val="{00000002-FD2B-4C22-8633-F765227A5759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>
                <a:bevelT/>
              </a:sp3d>
            </c:spPr>
            <c:extLst>
              <c:ext xmlns:c16="http://schemas.microsoft.com/office/drawing/2014/chart" uri="{C3380CC4-5D6E-409C-BE32-E72D297353CC}">
                <c16:uniqueId val="{00000001-FD2B-4C22-8633-F765227A5759}"/>
              </c:ext>
            </c:extLst>
          </c:dPt>
          <c:dLbls>
            <c:dLbl>
              <c:idx val="0"/>
              <c:layout>
                <c:manualLayout>
                  <c:x val="-0.4376321169571768"/>
                  <c:y val="1.851851851851851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FD2B-4C22-8633-F765227A5759}"/>
                </c:ext>
              </c:extLst>
            </c:dLbl>
            <c:dLbl>
              <c:idx val="1"/>
              <c:layout>
                <c:manualLayout>
                  <c:x val="-0.23900606886189957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FD2B-4C22-8633-F765227A5759}"/>
                </c:ext>
              </c:extLst>
            </c:dLbl>
            <c:dLbl>
              <c:idx val="2"/>
              <c:layout>
                <c:manualLayout>
                  <c:x val="-0.32413151804558987"/>
                  <c:y val="1.851851851851851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D2B-4C22-8633-F765227A5759}"/>
                </c:ext>
              </c:extLst>
            </c:dLbl>
            <c:dLbl>
              <c:idx val="3"/>
              <c:layout>
                <c:manualLayout>
                  <c:x val="-0.379790465588772"/>
                  <c:y val="-7.407407407407407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D2B-4C22-8633-F765227A5759}"/>
                </c:ext>
              </c:extLst>
            </c:dLbl>
            <c:dLbl>
              <c:idx val="4"/>
              <c:layout>
                <c:manualLayout>
                  <c:x val="-0.41689643061756004"/>
                  <c:y val="1.851851851851851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D2B-4C22-8633-F765227A5759}"/>
                </c:ext>
              </c:extLst>
            </c:dLbl>
            <c:numFmt formatCode="#,##0.0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Аркуш1!$A$39:$A$43</c:f>
              <c:strCache>
                <c:ptCount val="5"/>
                <c:pt idx="0">
                  <c:v>2021 рік</c:v>
                </c:pt>
                <c:pt idx="1">
                  <c:v>2022 рік</c:v>
                </c:pt>
                <c:pt idx="2">
                  <c:v>2023 рік</c:v>
                </c:pt>
                <c:pt idx="3">
                  <c:v>2024 рік (очікувані)</c:v>
                </c:pt>
                <c:pt idx="4">
                  <c:v>2025 рік (проєкт)</c:v>
                </c:pt>
              </c:strCache>
            </c:strRef>
          </c:cat>
          <c:val>
            <c:numRef>
              <c:f>Аркуш1!$B$39:$B$43</c:f>
              <c:numCache>
                <c:formatCode>General</c:formatCode>
                <c:ptCount val="5"/>
                <c:pt idx="0">
                  <c:v>39232.800000000003</c:v>
                </c:pt>
                <c:pt idx="1">
                  <c:v>28482.799999999999</c:v>
                </c:pt>
                <c:pt idx="2">
                  <c:v>32900.400000000001</c:v>
                </c:pt>
                <c:pt idx="3">
                  <c:v>36351.5</c:v>
                </c:pt>
                <c:pt idx="4">
                  <c:v>38616.300000000003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D2B-4C22-8633-F765227A575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394243360"/>
        <c:axId val="1401758272"/>
        <c:axId val="0"/>
      </c:bar3DChart>
      <c:catAx>
        <c:axId val="139424336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401758272"/>
        <c:crosses val="autoZero"/>
        <c:auto val="1"/>
        <c:lblAlgn val="ctr"/>
        <c:lblOffset val="100"/>
        <c:noMultiLvlLbl val="0"/>
      </c:catAx>
      <c:valAx>
        <c:axId val="140175827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3942433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400" b="1" dirty="0" err="1"/>
              <a:t>Надходження</a:t>
            </a:r>
            <a:r>
              <a:rPr lang="ru-RU" sz="2400" b="1" baseline="0" dirty="0"/>
              <a:t> плати за землю по </a:t>
            </a:r>
            <a:r>
              <a:rPr lang="ru-RU" sz="2400" b="1" baseline="0" dirty="0" err="1"/>
              <a:t>основних</a:t>
            </a:r>
            <a:r>
              <a:rPr lang="ru-RU" sz="2400" b="1" baseline="0" dirty="0"/>
              <a:t> </a:t>
            </a:r>
            <a:r>
              <a:rPr lang="ru-RU" sz="2400" b="1" baseline="0" dirty="0" err="1"/>
              <a:t>платниках</a:t>
            </a:r>
            <a:endParaRPr lang="ru-RU" sz="2400" b="1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12470603674540683"/>
          <c:y val="0.14515820939049284"/>
          <c:w val="0.85862729658792647"/>
          <c:h val="0.7497742782152231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Аркуш1!$B$77</c:f>
              <c:strCache>
                <c:ptCount val="1"/>
                <c:pt idx="0">
                  <c:v>2021 рік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numFmt formatCode="#,##0.00" sourceLinked="0"/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Аркуш1!$A$78:$A$81</c:f>
              <c:strCache>
                <c:ptCount val="4"/>
                <c:pt idx="0">
                  <c:v>ПрАТ "Монделіс Україна"</c:v>
                </c:pt>
                <c:pt idx="1">
                  <c:v>ТОВ АФ "Семереньки"</c:v>
                </c:pt>
                <c:pt idx="2">
                  <c:v>ТОВ "Райз-Північ"</c:v>
                </c:pt>
                <c:pt idx="3">
                  <c:v>АТ Укрзалізниця</c:v>
                </c:pt>
              </c:strCache>
            </c:strRef>
          </c:cat>
          <c:val>
            <c:numRef>
              <c:f>Аркуш1!$B$78:$B$81</c:f>
              <c:numCache>
                <c:formatCode>General</c:formatCode>
                <c:ptCount val="4"/>
                <c:pt idx="0" formatCode="0.0">
                  <c:v>4029.6</c:v>
                </c:pt>
                <c:pt idx="1">
                  <c:v>8020.3</c:v>
                </c:pt>
                <c:pt idx="2">
                  <c:v>2165.6</c:v>
                </c:pt>
                <c:pt idx="3">
                  <c:v>7006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555-4648-88E1-252199D42711}"/>
            </c:ext>
          </c:extLst>
        </c:ser>
        <c:ser>
          <c:idx val="1"/>
          <c:order val="1"/>
          <c:tx>
            <c:strRef>
              <c:f>Аркуш1!$C$77</c:f>
              <c:strCache>
                <c:ptCount val="1"/>
                <c:pt idx="0">
                  <c:v>2022 рік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numFmt formatCode="#,##0.00" sourceLinked="0"/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Аркуш1!$A$78:$A$81</c:f>
              <c:strCache>
                <c:ptCount val="4"/>
                <c:pt idx="0">
                  <c:v>ПрАТ "Монделіс Україна"</c:v>
                </c:pt>
                <c:pt idx="1">
                  <c:v>ТОВ АФ "Семереньки"</c:v>
                </c:pt>
                <c:pt idx="2">
                  <c:v>ТОВ "Райз-Північ"</c:v>
                </c:pt>
                <c:pt idx="3">
                  <c:v>АТ Укрзалізниця</c:v>
                </c:pt>
              </c:strCache>
            </c:strRef>
          </c:cat>
          <c:val>
            <c:numRef>
              <c:f>Аркуш1!$C$78:$C$81</c:f>
              <c:numCache>
                <c:formatCode>General</c:formatCode>
                <c:ptCount val="4"/>
                <c:pt idx="0" formatCode="0.0">
                  <c:v>2397</c:v>
                </c:pt>
                <c:pt idx="1">
                  <c:v>9317.5</c:v>
                </c:pt>
                <c:pt idx="2">
                  <c:v>2208</c:v>
                </c:pt>
                <c:pt idx="3">
                  <c:v>6225.8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555-4648-88E1-252199D42711}"/>
            </c:ext>
          </c:extLst>
        </c:ser>
        <c:ser>
          <c:idx val="2"/>
          <c:order val="2"/>
          <c:tx>
            <c:strRef>
              <c:f>Аркуш1!$D$77</c:f>
              <c:strCache>
                <c:ptCount val="1"/>
                <c:pt idx="0">
                  <c:v>2023 рік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numFmt formatCode="#,##0.00" sourceLinked="0"/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Аркуш1!$A$78:$A$81</c:f>
              <c:strCache>
                <c:ptCount val="4"/>
                <c:pt idx="0">
                  <c:v>ПрАТ "Монделіс Україна"</c:v>
                </c:pt>
                <c:pt idx="1">
                  <c:v>ТОВ АФ "Семереньки"</c:v>
                </c:pt>
                <c:pt idx="2">
                  <c:v>ТОВ "Райз-Північ"</c:v>
                </c:pt>
                <c:pt idx="3">
                  <c:v>АТ Укрзалізниця</c:v>
                </c:pt>
              </c:strCache>
            </c:strRef>
          </c:cat>
          <c:val>
            <c:numRef>
              <c:f>Аркуш1!$D$78:$D$81</c:f>
              <c:numCache>
                <c:formatCode>General</c:formatCode>
                <c:ptCount val="4"/>
                <c:pt idx="0">
                  <c:v>4669.5</c:v>
                </c:pt>
                <c:pt idx="1">
                  <c:v>8576.6</c:v>
                </c:pt>
                <c:pt idx="2">
                  <c:v>1884.5</c:v>
                </c:pt>
                <c:pt idx="3">
                  <c:v>2883.8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555-4648-88E1-252199D42711}"/>
            </c:ext>
          </c:extLst>
        </c:ser>
        <c:ser>
          <c:idx val="3"/>
          <c:order val="3"/>
          <c:tx>
            <c:strRef>
              <c:f>Аркуш1!$E$77</c:f>
              <c:strCache>
                <c:ptCount val="1"/>
                <c:pt idx="0">
                  <c:v>2024 рік (очікувані)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numFmt formatCode="#,##0.00" sourceLinked="0"/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Аркуш1!$A$78:$A$81</c:f>
              <c:strCache>
                <c:ptCount val="4"/>
                <c:pt idx="0">
                  <c:v>ПрАТ "Монделіс Україна"</c:v>
                </c:pt>
                <c:pt idx="1">
                  <c:v>ТОВ АФ "Семереньки"</c:v>
                </c:pt>
                <c:pt idx="2">
                  <c:v>ТОВ "Райз-Північ"</c:v>
                </c:pt>
                <c:pt idx="3">
                  <c:v>АТ Укрзалізниця</c:v>
                </c:pt>
              </c:strCache>
            </c:strRef>
          </c:cat>
          <c:val>
            <c:numRef>
              <c:f>Аркуш1!$E$78:$E$81</c:f>
              <c:numCache>
                <c:formatCode>General</c:formatCode>
                <c:ptCount val="4"/>
                <c:pt idx="0">
                  <c:v>4941.5</c:v>
                </c:pt>
                <c:pt idx="1">
                  <c:v>8833.2000000000007</c:v>
                </c:pt>
                <c:pt idx="2">
                  <c:v>413.4</c:v>
                </c:pt>
                <c:pt idx="3">
                  <c:v>7737.1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555-4648-88E1-252199D42711}"/>
            </c:ext>
          </c:extLst>
        </c:ser>
        <c:ser>
          <c:idx val="4"/>
          <c:order val="4"/>
          <c:tx>
            <c:strRef>
              <c:f>Аркуш1!$F$77</c:f>
              <c:strCache>
                <c:ptCount val="1"/>
                <c:pt idx="0">
                  <c:v>2025 рік (проєкт)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numFmt formatCode="#,##0.00" sourceLinked="0"/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Аркуш1!$A$78:$A$81</c:f>
              <c:strCache>
                <c:ptCount val="4"/>
                <c:pt idx="0">
                  <c:v>ПрАТ "Монделіс Україна"</c:v>
                </c:pt>
                <c:pt idx="1">
                  <c:v>ТОВ АФ "Семереньки"</c:v>
                </c:pt>
                <c:pt idx="2">
                  <c:v>ТОВ "Райз-Північ"</c:v>
                </c:pt>
                <c:pt idx="3">
                  <c:v>АТ Укрзалізниця</c:v>
                </c:pt>
              </c:strCache>
            </c:strRef>
          </c:cat>
          <c:val>
            <c:numRef>
              <c:f>Аркуш1!$F$78:$F$81</c:f>
              <c:numCache>
                <c:formatCode>General</c:formatCode>
                <c:ptCount val="4"/>
                <c:pt idx="0">
                  <c:v>4961.6000000000004</c:v>
                </c:pt>
                <c:pt idx="1">
                  <c:v>8863.5</c:v>
                </c:pt>
                <c:pt idx="2" formatCode="0.0">
                  <c:v>641</c:v>
                </c:pt>
                <c:pt idx="3">
                  <c:v>9322.7000000000007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555-4648-88E1-252199D4271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06183088"/>
        <c:axId val="306184072"/>
      </c:barChart>
      <c:catAx>
        <c:axId val="3061830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306184072"/>
        <c:crosses val="autoZero"/>
        <c:auto val="1"/>
        <c:lblAlgn val="ctr"/>
        <c:lblOffset val="100"/>
        <c:noMultiLvlLbl val="0"/>
      </c:catAx>
      <c:valAx>
        <c:axId val="3061840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3061830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400" b="1"/>
              <a:t>Надходження єдиного податку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bar"/>
        <c:grouping val="clustered"/>
        <c:varyColors val="0"/>
        <c:ser>
          <c:idx val="0"/>
          <c:order val="0"/>
          <c:spPr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matte">
              <a:bevelT/>
            </a:sp3d>
          </c:spPr>
          <c:invertIfNegative val="0"/>
          <c:dPt>
            <c:idx val="0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>
                <a:bevelT/>
              </a:sp3d>
            </c:spPr>
            <c:extLst>
              <c:ext xmlns:c16="http://schemas.microsoft.com/office/drawing/2014/chart" uri="{C3380CC4-5D6E-409C-BE32-E72D297353CC}">
                <c16:uniqueId val="{00000002-6E81-4A08-8109-C4256898D6ED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>
                <a:bevelT/>
              </a:sp3d>
            </c:spPr>
            <c:extLst>
              <c:ext xmlns:c16="http://schemas.microsoft.com/office/drawing/2014/chart" uri="{C3380CC4-5D6E-409C-BE32-E72D297353CC}">
                <c16:uniqueId val="{00000001-6E81-4A08-8109-C4256898D6ED}"/>
              </c:ext>
            </c:extLst>
          </c:dPt>
          <c:dPt>
            <c:idx val="2"/>
            <c:invertIfNegative val="0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>
                <a:bevelT/>
              </a:sp3d>
            </c:spPr>
            <c:extLst>
              <c:ext xmlns:c16="http://schemas.microsoft.com/office/drawing/2014/chart" uri="{C3380CC4-5D6E-409C-BE32-E72D297353CC}">
                <c16:uniqueId val="{00000003-6E81-4A08-8109-C4256898D6ED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>
                <a:bevelT/>
              </a:sp3d>
            </c:spPr>
            <c:extLst>
              <c:ext xmlns:c16="http://schemas.microsoft.com/office/drawing/2014/chart" uri="{C3380CC4-5D6E-409C-BE32-E72D297353CC}">
                <c16:uniqueId val="{00000004-6E81-4A08-8109-C4256898D6ED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>
                <a:bevelT/>
              </a:sp3d>
            </c:spPr>
            <c:extLst>
              <c:ext xmlns:c16="http://schemas.microsoft.com/office/drawing/2014/chart" uri="{C3380CC4-5D6E-409C-BE32-E72D297353CC}">
                <c16:uniqueId val="{00000005-6E81-4A08-8109-C4256898D6ED}"/>
              </c:ext>
            </c:extLst>
          </c:dPt>
          <c:dLbls>
            <c:dLbl>
              <c:idx val="0"/>
              <c:layout>
                <c:manualLayout>
                  <c:x val="-0.31458333333333338"/>
                  <c:y val="-3.703703703703703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E81-4A08-8109-C4256898D6ED}"/>
                </c:ext>
              </c:extLst>
            </c:dLbl>
            <c:dLbl>
              <c:idx val="1"/>
              <c:layout>
                <c:manualLayout>
                  <c:x val="-0.28333333333333333"/>
                  <c:y val="-3.703703703703703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E81-4A08-8109-C4256898D6ED}"/>
                </c:ext>
              </c:extLst>
            </c:dLbl>
            <c:dLbl>
              <c:idx val="2"/>
              <c:layout>
                <c:manualLayout>
                  <c:x val="-0.38333333333333341"/>
                  <c:y val="-1.851851851851851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E81-4A08-8109-C4256898D6ED}"/>
                </c:ext>
              </c:extLst>
            </c:dLbl>
            <c:dLbl>
              <c:idx val="3"/>
              <c:layout>
                <c:manualLayout>
                  <c:x val="-0.48958333333333331"/>
                  <c:y val="-5.555555555555623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6E81-4A08-8109-C4256898D6ED}"/>
                </c:ext>
              </c:extLst>
            </c:dLbl>
            <c:dLbl>
              <c:idx val="4"/>
              <c:layout>
                <c:manualLayout>
                  <c:x val="-0.52500000000000002"/>
                  <c:y val="-5.555555555555589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6E81-4A08-8109-C4256898D6ED}"/>
                </c:ext>
              </c:extLst>
            </c:dLbl>
            <c:numFmt formatCode="#,##0.0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Аркуш1!$A$52:$A$56</c:f>
              <c:strCache>
                <c:ptCount val="5"/>
                <c:pt idx="0">
                  <c:v>2021 рік</c:v>
                </c:pt>
                <c:pt idx="1">
                  <c:v>2022 рік</c:v>
                </c:pt>
                <c:pt idx="2">
                  <c:v>2023 рік</c:v>
                </c:pt>
                <c:pt idx="3">
                  <c:v>2024 рік (очікувані)</c:v>
                </c:pt>
                <c:pt idx="4">
                  <c:v>2025 рік (проєкт)</c:v>
                </c:pt>
              </c:strCache>
            </c:strRef>
          </c:cat>
          <c:val>
            <c:numRef>
              <c:f>Аркуш1!$B$52:$B$56</c:f>
              <c:numCache>
                <c:formatCode>General</c:formatCode>
                <c:ptCount val="5"/>
                <c:pt idx="0">
                  <c:v>20527.599999999999</c:v>
                </c:pt>
                <c:pt idx="1">
                  <c:v>19116.400000000001</c:v>
                </c:pt>
                <c:pt idx="2">
                  <c:v>23684.5</c:v>
                </c:pt>
                <c:pt idx="3">
                  <c:v>28703.599999999999</c:v>
                </c:pt>
                <c:pt idx="4" formatCode="0.0">
                  <c:v>30200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E81-4A08-8109-C4256898D6E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139"/>
        <c:shape val="box"/>
        <c:axId val="1394244560"/>
        <c:axId val="1167236416"/>
        <c:axId val="0"/>
      </c:bar3DChart>
      <c:catAx>
        <c:axId val="139424456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167236416"/>
        <c:crosses val="autoZero"/>
        <c:auto val="1"/>
        <c:lblAlgn val="ctr"/>
        <c:lblOffset val="100"/>
        <c:noMultiLvlLbl val="0"/>
      </c:catAx>
      <c:valAx>
        <c:axId val="116723641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3942445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6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Надходження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акцизного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податку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роздрібної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торгівлі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підакцизними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товарами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bar"/>
        <c:grouping val="clustered"/>
        <c:varyColors val="0"/>
        <c:ser>
          <c:idx val="0"/>
          <c:order val="0"/>
          <c:spPr>
            <a:solidFill>
              <a:srgbClr val="FFC000">
                <a:lumMod val="60000"/>
                <a:lumOff val="40000"/>
              </a:srgb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matte">
              <a:bevelT w="69850" h="69850"/>
            </a:sp3d>
          </c:spPr>
          <c:invertIfNegative val="0"/>
          <c:dPt>
            <c:idx val="0"/>
            <c:invertIfNegative val="0"/>
            <c:bubble3D val="0"/>
            <c:spPr>
              <a:solidFill>
                <a:srgbClr val="70AD47">
                  <a:lumMod val="60000"/>
                  <a:lumOff val="40000"/>
                </a:srgbClr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>
                <a:bevelT w="69850" h="69850"/>
              </a:sp3d>
            </c:spPr>
            <c:extLst>
              <c:ext xmlns:c16="http://schemas.microsoft.com/office/drawing/2014/chart" uri="{C3380CC4-5D6E-409C-BE32-E72D297353CC}">
                <c16:uniqueId val="{00000005-FA3F-4603-8E53-26D507C2C2FB}"/>
              </c:ext>
            </c:extLst>
          </c:dPt>
          <c:dPt>
            <c:idx val="1"/>
            <c:invertIfNegative val="0"/>
            <c:bubble3D val="0"/>
            <c:spPr>
              <a:solidFill>
                <a:srgbClr val="5B9BD5">
                  <a:lumMod val="60000"/>
                  <a:lumOff val="40000"/>
                </a:srgbClr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>
                <a:bevelT w="69850" h="69850"/>
              </a:sp3d>
            </c:spPr>
            <c:extLst>
              <c:ext xmlns:c16="http://schemas.microsoft.com/office/drawing/2014/chart" uri="{C3380CC4-5D6E-409C-BE32-E72D297353CC}">
                <c16:uniqueId val="{00000004-FA3F-4603-8E53-26D507C2C2FB}"/>
              </c:ext>
            </c:extLst>
          </c:dPt>
          <c:dPt>
            <c:idx val="2"/>
            <c:invertIfNegative val="0"/>
            <c:bubble3D val="0"/>
            <c:spPr>
              <a:solidFill>
                <a:srgbClr val="44546A">
                  <a:lumMod val="60000"/>
                  <a:lumOff val="40000"/>
                </a:srgbClr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>
                <a:bevelT w="69850" h="69850"/>
              </a:sp3d>
            </c:spPr>
            <c:extLst>
              <c:ext xmlns:c16="http://schemas.microsoft.com/office/drawing/2014/chart" uri="{C3380CC4-5D6E-409C-BE32-E72D297353CC}">
                <c16:uniqueId val="{00000001-FA3F-4603-8E53-26D507C2C2FB}"/>
              </c:ext>
            </c:extLst>
          </c:dPt>
          <c:dPt>
            <c:idx val="4"/>
            <c:invertIfNegative val="0"/>
            <c:bubble3D val="0"/>
            <c:spPr>
              <a:solidFill>
                <a:srgbClr val="ED7D31">
                  <a:lumMod val="60000"/>
                  <a:lumOff val="40000"/>
                </a:srgbClr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>
                <a:bevelT w="69850" h="69850"/>
              </a:sp3d>
            </c:spPr>
            <c:extLst>
              <c:ext xmlns:c16="http://schemas.microsoft.com/office/drawing/2014/chart" uri="{C3380CC4-5D6E-409C-BE32-E72D297353CC}">
                <c16:uniqueId val="{00000003-FA3F-4603-8E53-26D507C2C2FB}"/>
              </c:ext>
            </c:extLst>
          </c:dPt>
          <c:dLbls>
            <c:dLbl>
              <c:idx val="0"/>
              <c:layout>
                <c:manualLayout>
                  <c:x val="-0.1854469541818968"/>
                  <c:y val="-3.703703703703839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FA3F-4603-8E53-26D507C2C2FB}"/>
                </c:ext>
              </c:extLst>
            </c:dLbl>
            <c:dLbl>
              <c:idx val="1"/>
              <c:layout>
                <c:manualLayout>
                  <c:x val="-0.18544695418189683"/>
                  <c:y val="-3.703703703703703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8.2065606160954332E-2"/>
                      <c:h val="4.3888888888888887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4-FA3F-4603-8E53-26D507C2C2FB}"/>
                </c:ext>
              </c:extLst>
            </c:dLbl>
            <c:dLbl>
              <c:idx val="2"/>
              <c:layout>
                <c:manualLayout>
                  <c:x val="-0.1987429418879168"/>
                  <c:y val="-7.407407407407475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A3F-4603-8E53-26D507C2C2FB}"/>
                </c:ext>
              </c:extLst>
            </c:dLbl>
            <c:dLbl>
              <c:idx val="3"/>
              <c:layout>
                <c:manualLayout>
                  <c:x val="-0.25234582256776483"/>
                  <c:y val="-3.703703703703703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A3F-4603-8E53-26D507C2C2FB}"/>
                </c:ext>
              </c:extLst>
            </c:dLbl>
            <c:dLbl>
              <c:idx val="4"/>
              <c:layout>
                <c:manualLayout>
                  <c:x val="-0.19823639929788966"/>
                  <c:y val="-5.555555555555589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A3F-4603-8E53-26D507C2C2FB}"/>
                </c:ext>
              </c:extLst>
            </c:dLbl>
            <c:numFmt formatCode="#,##0.0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Аркуш1!$A$30:$A$34</c:f>
              <c:strCache>
                <c:ptCount val="5"/>
                <c:pt idx="0">
                  <c:v>2021 рік</c:v>
                </c:pt>
                <c:pt idx="1">
                  <c:v>2022 рік</c:v>
                </c:pt>
                <c:pt idx="2">
                  <c:v>2023 рік</c:v>
                </c:pt>
                <c:pt idx="3">
                  <c:v>2024 рік (очікувані)</c:v>
                </c:pt>
                <c:pt idx="4">
                  <c:v>2025 рік (проєкт)</c:v>
                </c:pt>
              </c:strCache>
            </c:strRef>
          </c:cat>
          <c:val>
            <c:numRef>
              <c:f>Аркуш1!$B$30:$B$34</c:f>
              <c:numCache>
                <c:formatCode>General</c:formatCode>
                <c:ptCount val="5"/>
                <c:pt idx="0">
                  <c:v>2743.4</c:v>
                </c:pt>
                <c:pt idx="1">
                  <c:v>3456.2</c:v>
                </c:pt>
                <c:pt idx="2">
                  <c:v>4552.3</c:v>
                </c:pt>
                <c:pt idx="3" formatCode="0.0">
                  <c:v>7239</c:v>
                </c:pt>
                <c:pt idx="4" formatCode="0.0">
                  <c:v>8500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A3F-4603-8E53-26D507C2C2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108002896"/>
        <c:axId val="1208681840"/>
        <c:axId val="0"/>
      </c:bar3DChart>
      <c:catAx>
        <c:axId val="110800289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208681840"/>
        <c:crosses val="autoZero"/>
        <c:auto val="1"/>
        <c:lblAlgn val="ctr"/>
        <c:lblOffset val="100"/>
        <c:noMultiLvlLbl val="0"/>
      </c:catAx>
      <c:valAx>
        <c:axId val="120868184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1080028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4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>
              <a:defRPr sz="20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000" b="1" dirty="0" err="1"/>
              <a:t>Надходження</a:t>
            </a:r>
            <a:r>
              <a:rPr lang="ru-RU" sz="2000" b="1" dirty="0"/>
              <a:t> акцизного </a:t>
            </a:r>
            <a:r>
              <a:rPr lang="ru-RU" sz="2000" b="1" dirty="0" err="1"/>
              <a:t>податку</a:t>
            </a:r>
            <a:r>
              <a:rPr lang="ru-RU" sz="2000" b="1" dirty="0"/>
              <a:t> (</a:t>
            </a:r>
            <a:r>
              <a:rPr lang="ru-RU" sz="2000" b="1" dirty="0" err="1"/>
              <a:t>пальне</a:t>
            </a:r>
            <a:r>
              <a:rPr lang="ru-RU" sz="2000" b="1" dirty="0"/>
              <a:t>)</a:t>
            </a:r>
          </a:p>
          <a:p>
            <a:pPr algn="ctr">
              <a:defRPr sz="2000" b="1"/>
            </a:pPr>
            <a:endParaRPr lang="ru-RU" sz="2000" b="1" dirty="0"/>
          </a:p>
        </c:rich>
      </c:tx>
      <c:layout>
        <c:manualLayout>
          <c:xMode val="edge"/>
          <c:yMode val="edge"/>
          <c:x val="0.3115694717847769"/>
          <c:y val="2.592592592592592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>
            <a:defRPr sz="2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view3D>
      <c:rotX val="15"/>
      <c:rotY val="2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cene3d>
          <a:camera prst="orthographicFront"/>
          <a:lightRig rig="threePt" dir="t"/>
        </a:scene3d>
        <a:sp3d>
          <a:bevelT h="6350"/>
        </a:sp3d>
      </c:spPr>
    </c:sideWall>
    <c:backWall>
      <c:thickness val="0"/>
      <c:spPr>
        <a:noFill/>
        <a:ln>
          <a:noFill/>
        </a:ln>
        <a:effectLst/>
        <a:scene3d>
          <a:camera prst="orthographicFront"/>
          <a:lightRig rig="threePt" dir="t"/>
        </a:scene3d>
        <a:sp3d>
          <a:bevelT h="6350"/>
        </a:sp3d>
      </c:spPr>
    </c:backWall>
    <c:plotArea>
      <c:layout>
        <c:manualLayout>
          <c:layoutTarget val="inner"/>
          <c:xMode val="edge"/>
          <c:yMode val="edge"/>
          <c:x val="0.1534123195538058"/>
          <c:y val="0.1222037037037037"/>
          <c:w val="0.81950434711286091"/>
          <c:h val="0.81533960338291045"/>
        </c:manualLayout>
      </c:layout>
      <c:bar3DChart>
        <c:barDir val="bar"/>
        <c:grouping val="clustered"/>
        <c:varyColors val="0"/>
        <c:ser>
          <c:idx val="0"/>
          <c:order val="0"/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matte">
              <a:bevelT/>
              <a:bevelB w="0" h="0"/>
            </a:sp3d>
          </c:spPr>
          <c:invertIfNegative val="0"/>
          <c:dPt>
            <c:idx val="0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>
                <a:bevelT/>
                <a:bevelB w="0" h="0"/>
              </a:sp3d>
            </c:spPr>
            <c:extLst>
              <c:ext xmlns:c16="http://schemas.microsoft.com/office/drawing/2014/chart" uri="{C3380CC4-5D6E-409C-BE32-E72D297353CC}">
                <c16:uniqueId val="{00000001-AD19-43B9-9C7E-1E88DD4857DD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>
                <a:bevelT/>
                <a:bevelB w="0" h="0"/>
              </a:sp3d>
            </c:spPr>
            <c:extLst>
              <c:ext xmlns:c16="http://schemas.microsoft.com/office/drawing/2014/chart" uri="{C3380CC4-5D6E-409C-BE32-E72D297353CC}">
                <c16:uniqueId val="{00000002-AD19-43B9-9C7E-1E88DD4857DD}"/>
              </c:ext>
            </c:extLst>
          </c:dPt>
          <c:dPt>
            <c:idx val="2"/>
            <c:invertIfNegative val="0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>
                <a:bevelT/>
                <a:bevelB w="0" h="0"/>
              </a:sp3d>
            </c:spPr>
            <c:extLst>
              <c:ext xmlns:c16="http://schemas.microsoft.com/office/drawing/2014/chart" uri="{C3380CC4-5D6E-409C-BE32-E72D297353CC}">
                <c16:uniqueId val="{00000003-AD19-43B9-9C7E-1E88DD4857DD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>
                <a:bevelT/>
                <a:bevelB w="0" h="0"/>
              </a:sp3d>
            </c:spPr>
            <c:extLst>
              <c:ext xmlns:c16="http://schemas.microsoft.com/office/drawing/2014/chart" uri="{C3380CC4-5D6E-409C-BE32-E72D297353CC}">
                <c16:uniqueId val="{00000004-AD19-43B9-9C7E-1E88DD4857DD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0000"/>
                  </a:schemeClr>
                </a:glow>
              </a:effectLst>
              <a:scene3d>
                <a:camera prst="orthographicFront"/>
                <a:lightRig rig="threePt" dir="t"/>
              </a:scene3d>
              <a:sp3d prstMaterial="matte">
                <a:bevelT/>
                <a:bevelB w="0" h="0"/>
              </a:sp3d>
            </c:spPr>
            <c:extLst>
              <c:ext xmlns:c16="http://schemas.microsoft.com/office/drawing/2014/chart" uri="{C3380CC4-5D6E-409C-BE32-E72D297353CC}">
                <c16:uniqueId val="{00000005-AD19-43B9-9C7E-1E88DD4857DD}"/>
              </c:ext>
            </c:extLst>
          </c:dPt>
          <c:dLbls>
            <c:dLbl>
              <c:idx val="0"/>
              <c:layout>
                <c:manualLayout>
                  <c:x val="-0.15625"/>
                  <c:y val="-5.555555555555691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D19-43B9-9C7E-1E88DD4857DD}"/>
                </c:ext>
              </c:extLst>
            </c:dLbl>
            <c:dLbl>
              <c:idx val="1"/>
              <c:layout>
                <c:manualLayout>
                  <c:x val="-7.4999999999999997E-2"/>
                  <c:y val="-9.259259259259395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AD19-43B9-9C7E-1E88DD4857DD}"/>
                </c:ext>
              </c:extLst>
            </c:dLbl>
            <c:dLbl>
              <c:idx val="2"/>
              <c:layout>
                <c:manualLayout>
                  <c:x val="-0.13958333333333342"/>
                  <c:y val="-5.555555555555555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D19-43B9-9C7E-1E88DD4857DD}"/>
                </c:ext>
              </c:extLst>
            </c:dLbl>
            <c:dLbl>
              <c:idx val="3"/>
              <c:layout>
                <c:manualLayout>
                  <c:x val="-0.16770833333333326"/>
                  <c:y val="-1.11111111111111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AD19-43B9-9C7E-1E88DD4857DD}"/>
                </c:ext>
              </c:extLst>
            </c:dLbl>
            <c:dLbl>
              <c:idx val="4"/>
              <c:layout>
                <c:manualLayout>
                  <c:x val="-0.2010416666666667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AD19-43B9-9C7E-1E88DD4857DD}"/>
                </c:ext>
              </c:extLst>
            </c:dLbl>
            <c:numFmt formatCode="#,##0.0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Аркуш1!$A$21:$A$25</c:f>
              <c:strCache>
                <c:ptCount val="5"/>
                <c:pt idx="0">
                  <c:v>2021 рік</c:v>
                </c:pt>
                <c:pt idx="1">
                  <c:v>2022 рік</c:v>
                </c:pt>
                <c:pt idx="2">
                  <c:v>2023 рік</c:v>
                </c:pt>
                <c:pt idx="3">
                  <c:v>2024 рік (очікувані)</c:v>
                </c:pt>
                <c:pt idx="4">
                  <c:v>2025 рік (проєкт)</c:v>
                </c:pt>
              </c:strCache>
            </c:strRef>
          </c:cat>
          <c:val>
            <c:numRef>
              <c:f>Аркуш1!$B$21:$B$25</c:f>
              <c:numCache>
                <c:formatCode>General</c:formatCode>
                <c:ptCount val="5"/>
                <c:pt idx="0">
                  <c:v>5218.1000000000004</c:v>
                </c:pt>
                <c:pt idx="1">
                  <c:v>1344.6</c:v>
                </c:pt>
                <c:pt idx="2">
                  <c:v>4893.7</c:v>
                </c:pt>
                <c:pt idx="3">
                  <c:v>7283.3</c:v>
                </c:pt>
                <c:pt idx="4" formatCode="0.0">
                  <c:v>10200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D19-43B9-9C7E-1E88DD4857D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246868560"/>
        <c:axId val="1164295632"/>
        <c:axId val="0"/>
      </c:bar3DChart>
      <c:catAx>
        <c:axId val="124686856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164295632"/>
        <c:crosses val="autoZero"/>
        <c:auto val="1"/>
        <c:lblAlgn val="ctr"/>
        <c:lblOffset val="100"/>
        <c:noMultiLvlLbl val="0"/>
      </c:catAx>
      <c:valAx>
        <c:axId val="116429563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2468685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6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b="1" dirty="0" err="1"/>
              <a:t>Надходження</a:t>
            </a:r>
            <a:r>
              <a:rPr lang="ru-RU" b="1" dirty="0"/>
              <a:t> </a:t>
            </a:r>
            <a:r>
              <a:rPr lang="ru-RU" b="1" dirty="0" err="1"/>
              <a:t>інших</a:t>
            </a:r>
            <a:r>
              <a:rPr lang="ru-RU" b="1" dirty="0"/>
              <a:t> </a:t>
            </a:r>
            <a:r>
              <a:rPr lang="ru-RU" b="1" dirty="0" err="1"/>
              <a:t>податків</a:t>
            </a:r>
            <a:r>
              <a:rPr lang="ru-RU" b="1" dirty="0"/>
              <a:t> і</a:t>
            </a:r>
            <a:r>
              <a:rPr lang="ru-RU" b="1" baseline="0" dirty="0"/>
              <a:t> </a:t>
            </a:r>
            <a:r>
              <a:rPr lang="ru-RU" b="1" baseline="0" dirty="0" err="1"/>
              <a:t>зборів</a:t>
            </a:r>
            <a:r>
              <a:rPr lang="ru-RU" b="1" baseline="0" dirty="0"/>
              <a:t> до бюджету </a:t>
            </a:r>
            <a:r>
              <a:rPr lang="ru-RU" b="1" baseline="0" dirty="0" err="1"/>
              <a:t>Тростянецької</a:t>
            </a:r>
            <a:r>
              <a:rPr lang="ru-RU" b="1" baseline="0" dirty="0"/>
              <a:t> МТГ на 2025 </a:t>
            </a:r>
            <a:r>
              <a:rPr lang="ru-RU" b="1" baseline="0" dirty="0" err="1"/>
              <a:t>рік</a:t>
            </a:r>
            <a:endParaRPr lang="ru-RU" b="1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Аркуш1!$B$84</c:f>
              <c:strCache>
                <c:ptCount val="1"/>
                <c:pt idx="0">
                  <c:v>2024 рік (очікувані)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matte">
              <a:bevelT w="165100" prst="coolSlant"/>
              <a:bevelB/>
            </a:sp3d>
          </c:spPr>
          <c:invertIfNegative val="0"/>
          <c:dLbls>
            <c:dLbl>
              <c:idx val="0"/>
              <c:layout>
                <c:manualLayout>
                  <c:x val="-1.5293860432696326E-2"/>
                  <c:y val="-8.22384912965415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9AA9-4EA0-8EBA-2BFB085ED9B7}"/>
                </c:ext>
              </c:extLst>
            </c:dLbl>
            <c:dLbl>
              <c:idx val="1"/>
              <c:layout>
                <c:manualLayout>
                  <c:x val="-1.6325900400902709E-3"/>
                  <c:y val="-1.47022309192898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AA9-4EA0-8EBA-2BFB085ED9B7}"/>
                </c:ext>
              </c:extLst>
            </c:dLbl>
            <c:dLbl>
              <c:idx val="2"/>
              <c:layout>
                <c:manualLayout>
                  <c:x val="-1.402790798826653E-2"/>
                  <c:y val="-1.019496686385502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9AA9-4EA0-8EBA-2BFB085ED9B7}"/>
                </c:ext>
              </c:extLst>
            </c:dLbl>
            <c:numFmt formatCode="#,##0.0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Аркуш1!$A$85:$A$87</c:f>
              <c:strCache>
                <c:ptCount val="3"/>
                <c:pt idx="0">
                  <c:v>Рентна плата</c:v>
                </c:pt>
                <c:pt idx="1">
                  <c:v>податок на нерухоме майно відмінне від земельної ділянки</c:v>
                </c:pt>
                <c:pt idx="2">
                  <c:v>неподаткові надходження</c:v>
                </c:pt>
              </c:strCache>
            </c:strRef>
          </c:cat>
          <c:val>
            <c:numRef>
              <c:f>Аркуш1!$B$85:$B$87</c:f>
              <c:numCache>
                <c:formatCode>0.0</c:formatCode>
                <c:ptCount val="3"/>
                <c:pt idx="0">
                  <c:v>4635.8</c:v>
                </c:pt>
                <c:pt idx="1">
                  <c:v>2786</c:v>
                </c:pt>
                <c:pt idx="2">
                  <c:v>3552.5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AA9-4EA0-8EBA-2BFB085ED9B7}"/>
            </c:ext>
          </c:extLst>
        </c:ser>
        <c:ser>
          <c:idx val="1"/>
          <c:order val="1"/>
          <c:tx>
            <c:strRef>
              <c:f>Аркуш1!$C$84</c:f>
              <c:strCache>
                <c:ptCount val="1"/>
                <c:pt idx="0">
                  <c:v>2025 рік (проєкт)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matte">
              <a:bevelT w="95250" h="120650"/>
              <a:bevelB w="63500" h="69850" prst="coolSlant"/>
            </a:sp3d>
          </c:spPr>
          <c:invertIfNegative val="0"/>
          <c:dLbls>
            <c:dLbl>
              <c:idx val="0"/>
              <c:layout>
                <c:manualLayout>
                  <c:x val="-2.2901746010495234E-3"/>
                  <c:y val="-1.66735127628683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9AA9-4EA0-8EBA-2BFB085ED9B7}"/>
                </c:ext>
              </c:extLst>
            </c:dLbl>
            <c:dLbl>
              <c:idx val="1"/>
              <c:layout>
                <c:manualLayout>
                  <c:x val="-4.9218454264069863E-3"/>
                  <c:y val="-2.050300508886768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9AA9-4EA0-8EBA-2BFB085ED9B7}"/>
                </c:ext>
              </c:extLst>
            </c:dLbl>
            <c:dLbl>
              <c:idx val="2"/>
              <c:layout>
                <c:manualLayout>
                  <c:x val="-6.8874920078423312E-3"/>
                  <c:y val="-2.084189095358543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9AA9-4EA0-8EBA-2BFB085ED9B7}"/>
                </c:ext>
              </c:extLst>
            </c:dLbl>
            <c:numFmt formatCode="#,##0.0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Аркуш1!$A$85:$A$87</c:f>
              <c:strCache>
                <c:ptCount val="3"/>
                <c:pt idx="0">
                  <c:v>Рентна плата</c:v>
                </c:pt>
                <c:pt idx="1">
                  <c:v>податок на нерухоме майно відмінне від земельної ділянки</c:v>
                </c:pt>
                <c:pt idx="2">
                  <c:v>неподаткові надходження</c:v>
                </c:pt>
              </c:strCache>
            </c:strRef>
          </c:cat>
          <c:val>
            <c:numRef>
              <c:f>Аркуш1!$C$85:$C$87</c:f>
              <c:numCache>
                <c:formatCode>0.0</c:formatCode>
                <c:ptCount val="3"/>
                <c:pt idx="0">
                  <c:v>4820</c:v>
                </c:pt>
                <c:pt idx="1">
                  <c:v>2931</c:v>
                </c:pt>
                <c:pt idx="2">
                  <c:v>3389.5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9AA9-4EA0-8EBA-2BFB085ED9B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4"/>
        <c:axId val="359387119"/>
        <c:axId val="299601359"/>
      </c:barChart>
      <c:catAx>
        <c:axId val="35938711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299601359"/>
        <c:crosses val="autoZero"/>
        <c:auto val="1"/>
        <c:lblAlgn val="ctr"/>
        <c:lblOffset val="100"/>
        <c:noMultiLvlLbl val="0"/>
      </c:catAx>
      <c:valAx>
        <c:axId val="29960135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35938711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4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6FB6AB-DC8B-40BD-A413-77433D849B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19E5D9E3-36D4-476A-A0E1-196767BD9E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/>
              <a:t>Клацніть, щоб редагувати стиль зразка підзаголовка</a:t>
            </a:r>
            <a:endParaRPr lang="ru-RU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1B48EFDE-AF99-4CF9-8BC9-1264243719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F3993-E5FD-4EE9-97BD-613271E55848}" type="datetimeFigureOut">
              <a:rPr lang="ru-RU" smtClean="0"/>
              <a:t>23.12.2024</a:t>
            </a:fld>
            <a:endParaRPr lang="ru-RU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1F9C637F-F5AB-4CF9-9630-D8BC768DFF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0BF95AF8-3AE7-4ED0-B61A-6968C7335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DDDF1-9D5B-4561-96DE-3860AB2217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53990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B564D8-B61D-424C-9989-BB94868F2B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7D4F4ED5-B6F2-4DA5-BEFA-5796234BF9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AD084EDF-414C-437D-BF09-E3FFF5BAB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F3993-E5FD-4EE9-97BD-613271E55848}" type="datetimeFigureOut">
              <a:rPr lang="ru-RU" smtClean="0"/>
              <a:t>23.12.2024</a:t>
            </a:fld>
            <a:endParaRPr lang="ru-RU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EC670557-3958-4C87-91EB-8C868F5652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2927C882-20EA-4553-97E5-B3B28318EE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DDDF1-9D5B-4561-96DE-3860AB2217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46535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>
            <a:extLst>
              <a:ext uri="{FF2B5EF4-FFF2-40B4-BE49-F238E27FC236}">
                <a16:creationId xmlns:a16="http://schemas.microsoft.com/office/drawing/2014/main" id="{4DC38210-A52D-46C2-9FB4-8948CA127DB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BB81BB11-14CB-4079-8F3B-B301046915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02D17FC8-991C-43B8-8AB4-1E5583F94B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F3993-E5FD-4EE9-97BD-613271E55848}" type="datetimeFigureOut">
              <a:rPr lang="ru-RU" smtClean="0"/>
              <a:t>23.12.2024</a:t>
            </a:fld>
            <a:endParaRPr lang="ru-RU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DC52E299-F6DD-4A81-91CE-2A41BE1FE0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8BD634BA-9758-421E-B14D-466A748AD7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DDDF1-9D5B-4561-96DE-3860AB2217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442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ED8EEA7-2810-4235-B9BF-CABD0F0C7B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FDD56397-0DB3-4061-BC8C-7B0F8F5929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E3CDDFC1-906C-414F-8F7A-83B8EB0288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F3993-E5FD-4EE9-97BD-613271E55848}" type="datetimeFigureOut">
              <a:rPr lang="ru-RU" smtClean="0"/>
              <a:t>23.12.2024</a:t>
            </a:fld>
            <a:endParaRPr lang="ru-RU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274A084D-0C7F-4B2A-AE94-A4FE87633B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E71007A8-83AD-4FA4-9878-DC91F4ED7A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DDDF1-9D5B-4561-96DE-3860AB2217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65281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0B0844-A927-4A0B-8130-C618659E25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68629B75-5215-4C69-B868-E5499F8C75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78536E38-4400-48B0-8778-71D1558CCC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F3993-E5FD-4EE9-97BD-613271E55848}" type="datetimeFigureOut">
              <a:rPr lang="ru-RU" smtClean="0"/>
              <a:t>23.12.2024</a:t>
            </a:fld>
            <a:endParaRPr lang="ru-RU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4BF40755-8A6B-4DCD-91FF-5681B21DA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6B14677B-0035-4C3A-9333-4641ACC10B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DDDF1-9D5B-4561-96DE-3860AB2217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2518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EDD369-AB66-46C8-8BAE-744407F57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C4CDC169-D405-48FA-BA99-DABE17B82CB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12E6E730-DAC9-47ED-A8EF-DDFC97ADC0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09C90775-C47F-4936-B10F-68EBF89EB6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F3993-E5FD-4EE9-97BD-613271E55848}" type="datetimeFigureOut">
              <a:rPr lang="ru-RU" smtClean="0"/>
              <a:t>23.12.2024</a:t>
            </a:fld>
            <a:endParaRPr lang="ru-RU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7A20FC19-8EA0-402F-9F38-F7D1796CD5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012DC8AC-E267-4ADE-A9ED-6980DDACCE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DDDF1-9D5B-4561-96DE-3860AB2217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51778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143A0CB-0473-4E39-89DE-36794385DE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06BE92B7-E6C0-4802-A7E9-18DBE334E7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3AD5DE20-D3A7-4E87-B6B0-BB3A1AE161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5" name="Місце для тексту 4">
            <a:extLst>
              <a:ext uri="{FF2B5EF4-FFF2-40B4-BE49-F238E27FC236}">
                <a16:creationId xmlns:a16="http://schemas.microsoft.com/office/drawing/2014/main" id="{F15FA3F5-2C39-406A-8005-7437FA148D1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Місце для вмісту 5">
            <a:extLst>
              <a:ext uri="{FF2B5EF4-FFF2-40B4-BE49-F238E27FC236}">
                <a16:creationId xmlns:a16="http://schemas.microsoft.com/office/drawing/2014/main" id="{BA274985-57DB-4186-9E90-01004554DF5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7" name="Місце для дати 6">
            <a:extLst>
              <a:ext uri="{FF2B5EF4-FFF2-40B4-BE49-F238E27FC236}">
                <a16:creationId xmlns:a16="http://schemas.microsoft.com/office/drawing/2014/main" id="{5EECBE0A-8CF8-4B5E-8224-3DB807431F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F3993-E5FD-4EE9-97BD-613271E55848}" type="datetimeFigureOut">
              <a:rPr lang="ru-RU" smtClean="0"/>
              <a:t>23.12.2024</a:t>
            </a:fld>
            <a:endParaRPr lang="ru-RU"/>
          </a:p>
        </p:txBody>
      </p:sp>
      <p:sp>
        <p:nvSpPr>
          <p:cNvPr id="8" name="Місце для нижнього колонтитула 7">
            <a:extLst>
              <a:ext uri="{FF2B5EF4-FFF2-40B4-BE49-F238E27FC236}">
                <a16:creationId xmlns:a16="http://schemas.microsoft.com/office/drawing/2014/main" id="{6E70B240-68D3-4445-8ED7-8D3FB52DF1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Місце для номера слайда 8">
            <a:extLst>
              <a:ext uri="{FF2B5EF4-FFF2-40B4-BE49-F238E27FC236}">
                <a16:creationId xmlns:a16="http://schemas.microsoft.com/office/drawing/2014/main" id="{D0058D2A-8A1A-4D63-B137-CEBF80D29A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DDDF1-9D5B-4561-96DE-3860AB2217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47236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78B4AF-2E88-4FCA-9AB9-D793B898DE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дати 2">
            <a:extLst>
              <a:ext uri="{FF2B5EF4-FFF2-40B4-BE49-F238E27FC236}">
                <a16:creationId xmlns:a16="http://schemas.microsoft.com/office/drawing/2014/main" id="{61CD5DF9-BFCC-4A52-8058-EFBE18BCA4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F3993-E5FD-4EE9-97BD-613271E55848}" type="datetimeFigureOut">
              <a:rPr lang="ru-RU" smtClean="0"/>
              <a:t>23.12.2024</a:t>
            </a:fld>
            <a:endParaRPr lang="ru-RU"/>
          </a:p>
        </p:txBody>
      </p:sp>
      <p:sp>
        <p:nvSpPr>
          <p:cNvPr id="4" name="Місце для нижнього колонтитула 3">
            <a:extLst>
              <a:ext uri="{FF2B5EF4-FFF2-40B4-BE49-F238E27FC236}">
                <a16:creationId xmlns:a16="http://schemas.microsoft.com/office/drawing/2014/main" id="{308DB788-C870-45F7-9685-7763ACAD42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Місце для номера слайда 4">
            <a:extLst>
              <a:ext uri="{FF2B5EF4-FFF2-40B4-BE49-F238E27FC236}">
                <a16:creationId xmlns:a16="http://schemas.microsoft.com/office/drawing/2014/main" id="{112C952E-2560-4F57-817C-DC06D34315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DDDF1-9D5B-4561-96DE-3860AB2217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29667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>
            <a:extLst>
              <a:ext uri="{FF2B5EF4-FFF2-40B4-BE49-F238E27FC236}">
                <a16:creationId xmlns:a16="http://schemas.microsoft.com/office/drawing/2014/main" id="{3063D51D-35E6-4F6D-9E63-E69436281E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F3993-E5FD-4EE9-97BD-613271E55848}" type="datetimeFigureOut">
              <a:rPr lang="ru-RU" smtClean="0"/>
              <a:t>23.12.2024</a:t>
            </a:fld>
            <a:endParaRPr lang="ru-RU"/>
          </a:p>
        </p:txBody>
      </p:sp>
      <p:sp>
        <p:nvSpPr>
          <p:cNvPr id="3" name="Місце для нижнього колонтитула 2">
            <a:extLst>
              <a:ext uri="{FF2B5EF4-FFF2-40B4-BE49-F238E27FC236}">
                <a16:creationId xmlns:a16="http://schemas.microsoft.com/office/drawing/2014/main" id="{D247BCB6-0751-40DF-89CB-D00EC7BB19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id="{0E9282F6-12DC-4648-9A9F-2F1F330767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DDDF1-9D5B-4561-96DE-3860AB2217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4460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57C9A2-A321-438D-9E46-8966161A7D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4FA4C866-7735-4E70-9D23-F791503FD9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89384FEC-E675-4171-A8A7-2B8D855ADA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C7C036CC-F246-4DCC-93E6-05CC3BDB77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F3993-E5FD-4EE9-97BD-613271E55848}" type="datetimeFigureOut">
              <a:rPr lang="ru-RU" smtClean="0"/>
              <a:t>23.12.2024</a:t>
            </a:fld>
            <a:endParaRPr lang="ru-RU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E99AC41B-FAE8-4FFD-8FF1-60B03FF4C6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C0B5E14D-A688-4A53-8EF2-5E904A3DE3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DDDF1-9D5B-4561-96DE-3860AB2217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80330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D13E06-E1BD-4F0D-A8F8-24B0A76D94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зображення 2">
            <a:extLst>
              <a:ext uri="{FF2B5EF4-FFF2-40B4-BE49-F238E27FC236}">
                <a16:creationId xmlns:a16="http://schemas.microsoft.com/office/drawing/2014/main" id="{18C05EB4-C429-4D23-8433-8BF9FC83F7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37B4271D-D7B9-49D7-A708-BCA91D8277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1719036F-A46B-40A9-8360-F76C95C025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F3993-E5FD-4EE9-97BD-613271E55848}" type="datetimeFigureOut">
              <a:rPr lang="ru-RU" smtClean="0"/>
              <a:t>23.12.2024</a:t>
            </a:fld>
            <a:endParaRPr lang="ru-RU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F99837F3-F98F-4211-8DF1-FEA53C09CB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3D0D3672-D22A-48F0-BC35-296037A786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DDDF1-9D5B-4561-96DE-3860AB2217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0683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>
            <a:extLst>
              <a:ext uri="{FF2B5EF4-FFF2-40B4-BE49-F238E27FC236}">
                <a16:creationId xmlns:a16="http://schemas.microsoft.com/office/drawing/2014/main" id="{53300251-A580-4C32-9DB7-50E2B0A0D7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28B25677-E0C2-4F95-9D22-EE46DD74AD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27F96E06-710C-4292-AB4A-43E548BC46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4F3993-E5FD-4EE9-97BD-613271E55848}" type="datetimeFigureOut">
              <a:rPr lang="ru-RU" smtClean="0"/>
              <a:t>23.12.2024</a:t>
            </a:fld>
            <a:endParaRPr lang="ru-RU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0162CE9E-3628-4178-8643-9CA855E22E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523CC20A-AB0E-41AB-8DC2-C7049F70CD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6DDDF1-9D5B-4561-96DE-3860AB2217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290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B0626BF-AEE2-4E72-9466-A8BEC5430193}"/>
              </a:ext>
            </a:extLst>
          </p:cNvPr>
          <p:cNvSpPr txBox="1"/>
          <p:nvPr/>
        </p:nvSpPr>
        <p:spPr>
          <a:xfrm>
            <a:off x="442762" y="837398"/>
            <a:ext cx="11511816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uk-UA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</a:t>
            </a:r>
          </a:p>
          <a:p>
            <a:pPr algn="ctr"/>
            <a:r>
              <a:rPr lang="uk-UA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uk-UA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ТРОСТЯНЕЦЬКОЇ МІСЬКОЇ ТЕРИТОРІАЛЬНОЇ ГРОМАДИ</a:t>
            </a:r>
          </a:p>
          <a:p>
            <a:pPr algn="ctr"/>
            <a:endParaRPr lang="uk-UA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2025 рік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72389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іаграма 1">
            <a:extLst>
              <a:ext uri="{FF2B5EF4-FFF2-40B4-BE49-F238E27FC236}">
                <a16:creationId xmlns:a16="http://schemas.microsoft.com/office/drawing/2014/main" id="{5612776D-B685-4F45-BC2B-C165837A2E6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89035062"/>
              </p:ext>
            </p:extLst>
          </p:nvPr>
        </p:nvGraphicFramePr>
        <p:xfrm>
          <a:off x="327259" y="382251"/>
          <a:ext cx="11256347" cy="60934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926424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>
            <a:extLst>
              <a:ext uri="{FF2B5EF4-FFF2-40B4-BE49-F238E27FC236}">
                <a16:creationId xmlns:a16="http://schemas.microsoft.com/office/drawing/2014/main" id="{00000000-0008-0000-03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32201760"/>
              </p:ext>
            </p:extLst>
          </p:nvPr>
        </p:nvGraphicFramePr>
        <p:xfrm>
          <a:off x="553673" y="813732"/>
          <a:ext cx="10385571" cy="59226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135350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0">
            <a:extLst>
              <a:ext uri="{FF2B5EF4-FFF2-40B4-BE49-F238E27FC236}">
                <a16:creationId xmlns:a16="http://schemas.microsoft.com/office/drawing/2014/main" id="{D50A867D-ABC3-419D-A584-2E9081A1932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22003938"/>
              </p:ext>
            </p:extLst>
          </p:nvPr>
        </p:nvGraphicFramePr>
        <p:xfrm>
          <a:off x="792818" y="336899"/>
          <a:ext cx="11501307" cy="57967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14471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іаграма 1">
            <a:extLst>
              <a:ext uri="{FF2B5EF4-FFF2-40B4-BE49-F238E27FC236}">
                <a16:creationId xmlns:a16="http://schemas.microsoft.com/office/drawing/2014/main" id="{C9C4BF23-74B3-4C7E-B617-A524F83E08B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72054975"/>
              </p:ext>
            </p:extLst>
          </p:nvPr>
        </p:nvGraphicFramePr>
        <p:xfrm>
          <a:off x="0" y="67112"/>
          <a:ext cx="12192000" cy="67908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085662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іаграма 1">
            <a:extLst>
              <a:ext uri="{FF2B5EF4-FFF2-40B4-BE49-F238E27FC236}">
                <a16:creationId xmlns:a16="http://schemas.microsoft.com/office/drawing/2014/main" id="{27D997AC-1123-4D45-B227-1D17BC8E938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2322406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219813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іаграма 1">
            <a:extLst>
              <a:ext uri="{FF2B5EF4-FFF2-40B4-BE49-F238E27FC236}">
                <a16:creationId xmlns:a16="http://schemas.microsoft.com/office/drawing/2014/main" id="{BEE37A11-CA0C-4B18-8546-AE2FB29816C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53603641"/>
              </p:ext>
            </p:extLst>
          </p:nvPr>
        </p:nvGraphicFramePr>
        <p:xfrm>
          <a:off x="0" y="121192"/>
          <a:ext cx="12192000" cy="67368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675139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іаграма 1">
            <a:extLst>
              <a:ext uri="{FF2B5EF4-FFF2-40B4-BE49-F238E27FC236}">
                <a16:creationId xmlns:a16="http://schemas.microsoft.com/office/drawing/2014/main" id="{5336148B-C53B-45E0-B9DF-C389711707E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86477371"/>
              </p:ext>
            </p:extLst>
          </p:nvPr>
        </p:nvGraphicFramePr>
        <p:xfrm>
          <a:off x="0" y="0"/>
          <a:ext cx="11636943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218863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5">
            <a:extLst>
              <a:ext uri="{FF2B5EF4-FFF2-40B4-BE49-F238E27FC236}">
                <a16:creationId xmlns:a16="http://schemas.microsoft.com/office/drawing/2014/main" id="{81F7A617-10FF-4E98-BB57-D4D7896C094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23112281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185021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іаграма 1">
            <a:extLst>
              <a:ext uri="{FF2B5EF4-FFF2-40B4-BE49-F238E27FC236}">
                <a16:creationId xmlns:a16="http://schemas.microsoft.com/office/drawing/2014/main" id="{10B76188-A718-44A6-B4D6-2AE4A221F23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16938629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607833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іаграма 1">
            <a:extLst>
              <a:ext uri="{FF2B5EF4-FFF2-40B4-BE49-F238E27FC236}">
                <a16:creationId xmlns:a16="http://schemas.microsoft.com/office/drawing/2014/main" id="{97C967E1-E4BA-4105-9C2B-58933EE32A4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28703109"/>
              </p:ext>
            </p:extLst>
          </p:nvPr>
        </p:nvGraphicFramePr>
        <p:xfrm>
          <a:off x="0" y="0"/>
          <a:ext cx="11916076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298192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іаграма 1">
            <a:extLst>
              <a:ext uri="{FF2B5EF4-FFF2-40B4-BE49-F238E27FC236}">
                <a16:creationId xmlns:a16="http://schemas.microsoft.com/office/drawing/2014/main" id="{93F49302-4DB8-4B6C-8AB4-F38C5F917F2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52206572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9576519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Офіс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Офіс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Офіс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348</TotalTime>
  <Words>243</Words>
  <Application>Microsoft Office PowerPoint</Application>
  <PresentationFormat>Широкоэкранный</PresentationFormat>
  <Paragraphs>38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user-tmr</dc:creator>
  <cp:lastModifiedBy>asus</cp:lastModifiedBy>
  <cp:revision>49</cp:revision>
  <cp:lastPrinted>2024-12-20T15:56:05Z</cp:lastPrinted>
  <dcterms:created xsi:type="dcterms:W3CDTF">2024-12-18T12:56:40Z</dcterms:created>
  <dcterms:modified xsi:type="dcterms:W3CDTF">2024-12-23T10:48:10Z</dcterms:modified>
</cp:coreProperties>
</file>